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handoutMasterIdLst>
    <p:handoutMasterId r:id="rId20"/>
  </p:handoutMasterIdLst>
  <p:sldIdLst>
    <p:sldId id="280" r:id="rId2"/>
    <p:sldId id="263" r:id="rId3"/>
    <p:sldId id="264" r:id="rId4"/>
    <p:sldId id="319" r:id="rId5"/>
    <p:sldId id="295" r:id="rId6"/>
    <p:sldId id="300" r:id="rId7"/>
    <p:sldId id="299" r:id="rId8"/>
    <p:sldId id="304" r:id="rId9"/>
    <p:sldId id="298" r:id="rId10"/>
    <p:sldId id="303" r:id="rId11"/>
    <p:sldId id="305" r:id="rId12"/>
    <p:sldId id="307" r:id="rId13"/>
    <p:sldId id="306" r:id="rId14"/>
    <p:sldId id="309" r:id="rId15"/>
    <p:sldId id="296" r:id="rId16"/>
    <p:sldId id="321" r:id="rId17"/>
    <p:sldId id="308" r:id="rId18"/>
  </p:sldIdLst>
  <p:sldSz cx="9144000" cy="6858000" type="screen4x3"/>
  <p:notesSz cx="6735763" cy="98663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300" kern="1200">
        <a:solidFill>
          <a:srgbClr val="CC33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300" kern="1200">
        <a:solidFill>
          <a:srgbClr val="CC33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300" kern="1200">
        <a:solidFill>
          <a:srgbClr val="CC33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300" kern="1200">
        <a:solidFill>
          <a:srgbClr val="CC33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300" kern="1200">
        <a:solidFill>
          <a:srgbClr val="CC33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300" kern="1200">
        <a:solidFill>
          <a:srgbClr val="CC33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300" kern="1200">
        <a:solidFill>
          <a:srgbClr val="CC33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300" kern="1200">
        <a:solidFill>
          <a:srgbClr val="CC33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300" kern="1200">
        <a:solidFill>
          <a:srgbClr val="CC33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00"/>
    <a:srgbClr val="FF9933"/>
    <a:srgbClr val="996633"/>
    <a:srgbClr val="C48912"/>
    <a:srgbClr val="CC6600"/>
    <a:srgbClr val="5FF3CA"/>
    <a:srgbClr val="FFCC00"/>
    <a:srgbClr val="663300"/>
    <a:srgbClr val="FF505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713" autoAdjust="0"/>
  </p:normalViewPr>
  <p:slideViewPr>
    <p:cSldViewPr>
      <p:cViewPr>
        <p:scale>
          <a:sx n="100" d="100"/>
          <a:sy n="100" d="100"/>
        </p:scale>
        <p:origin x="-330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3108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136" cy="4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023" y="0"/>
            <a:ext cx="2918136" cy="4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6E0E26F-537A-4083-8F9F-EEAD318517B0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0868"/>
            <a:ext cx="2918136" cy="49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023" y="9370868"/>
            <a:ext cx="2918136" cy="49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6C4DBD3-E2B3-4970-BCD0-89309057C10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17178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7EE6A6-6685-43A2-9737-7A8A91D2CA42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3416" y="4686223"/>
            <a:ext cx="5388931" cy="4440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0868"/>
            <a:ext cx="2918136" cy="493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16023" y="9370868"/>
            <a:ext cx="2918136" cy="493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CC5435-7C00-46DD-BF98-4112CC8282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17667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E8134-5439-439B-B091-3E710B108D41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5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6EEB4-93A9-46D9-AAE1-28420555E7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5B4B1-7B97-4B18-985F-50EB8C7724BF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A0EA2-009A-47F7-805C-82272D75BE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B25DC-57FF-4DF9-89E7-3A2C1FC70B80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9C557-33C8-45DA-8EAF-BBE539FCA4D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E0F56-2882-4E30-B309-9E411C70B89D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141EB-0CAD-4A68-9418-7CA9982C265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08DD9-DCD7-4B24-A43A-DCA15C7A9AC2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EC5C7-A25A-4ADE-83CE-E859F9C8345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7C417-6B2A-4EA9-9746-2F34B3BC9429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6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712F-8534-4134-A14A-6A90F3AAE8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CE161-66CB-4DF9-A4AA-C6CF79FC3F8E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8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C0855-E570-4A53-A75E-7C5FD27A849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9560B-C606-47C4-8A85-1832C50597AA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4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A1EF-B32E-4CE9-82EF-0D21B8C5DA6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A979-B9B8-4F69-A75B-91B96A930CD2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3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00E8-980C-45F4-B0C8-20F0BEA2DA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95C91-E518-4B41-BA30-7A6E4E4EB265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6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0CF4-82B2-49B7-9F7D-52E24B96357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taglia e arrotonda singolo angolo rettangolo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Triangolo rettangolo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9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1C80F-98F1-451C-8881-E01AC129B709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10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91D4D-4C87-4B44-BCE7-4AC4B7B6C44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1028" name="Segnaposto tito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E6AB9-AD29-4B85-8A9D-485F7600702F}" type="datetimeFigureOut">
              <a:rPr lang="it-IT"/>
              <a:pPr>
                <a:defRPr/>
              </a:pPr>
              <a:t>25/02/2016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A6EBD0-2360-4BD5-9335-5C5F042B506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1033" name="Grup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talentcampusvittorioveneto.eu/.imaging/stk/campus/footerImg/website/homeEU/footer/06/imageItems/0/imageBinary/logo-Regione.pn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8.png"/><Relationship Id="rId11" Type="http://schemas.openxmlformats.org/officeDocument/2006/relationships/image" Target="../media/image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asellaDiTesto 2"/>
          <p:cNvSpPr txBox="1">
            <a:spLocks noChangeArrowheads="1"/>
          </p:cNvSpPr>
          <p:nvPr/>
        </p:nvSpPr>
        <p:spPr bwMode="auto">
          <a:xfrm>
            <a:off x="1258888" y="1052513"/>
            <a:ext cx="66262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2875" y="6215063"/>
            <a:ext cx="8858250" cy="571500"/>
          </a:xfrm>
          <a:prstGeom prst="rect">
            <a:avLst/>
          </a:prstGeom>
          <a:solidFill>
            <a:schemeClr val="bg1"/>
          </a:solidFill>
          <a:ln w="28575" cmpd="dbl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pic>
        <p:nvPicPr>
          <p:cNvPr id="15364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764704"/>
            <a:ext cx="25558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3"/>
          <p:cNvSpPr txBox="1">
            <a:spLocks noChangeArrowheads="1"/>
          </p:cNvSpPr>
          <p:nvPr/>
        </p:nvSpPr>
        <p:spPr bwMode="auto">
          <a:xfrm>
            <a:off x="611188" y="2132855"/>
            <a:ext cx="8137525" cy="39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it-IT" sz="2000" smtClean="0">
                <a:solidFill>
                  <a:schemeClr val="accent1">
                    <a:lumMod val="75000"/>
                  </a:schemeClr>
                </a:solidFill>
              </a:rPr>
              <a:t>nfo </a:t>
            </a:r>
            <a:r>
              <a:rPr lang="it-IT" sz="2000" dirty="0" err="1" smtClean="0">
                <a:solidFill>
                  <a:schemeClr val="accent1">
                    <a:lumMod val="75000"/>
                  </a:schemeClr>
                </a:solidFill>
              </a:rPr>
              <a:t>day</a:t>
            </a:r>
            <a:r>
              <a:rPr lang="it-IT" sz="2000" dirty="0" smtClean="0">
                <a:solidFill>
                  <a:schemeClr val="accent1">
                    <a:lumMod val="75000"/>
                  </a:schemeClr>
                </a:solidFill>
              </a:rPr>
              <a:t> - 22 febbraio 2015</a:t>
            </a:r>
            <a:endParaRPr lang="it-IT" sz="2000" b="1" i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it-IT" sz="2400" b="1" dirty="0" smtClean="0">
                <a:latin typeface="+mj-lt"/>
              </a:rPr>
              <a:t>Il </a:t>
            </a:r>
            <a:r>
              <a:rPr lang="it-IT" sz="2400" b="1" dirty="0">
                <a:latin typeface="+mj-lt"/>
              </a:rPr>
              <a:t>Programma di Cooperazione Transfrontaliera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it-IT" sz="2400" b="1" dirty="0">
                <a:latin typeface="+mj-lt"/>
              </a:rPr>
              <a:t> </a:t>
            </a:r>
            <a:r>
              <a:rPr lang="it-IT" sz="2400" b="1" dirty="0" err="1">
                <a:latin typeface="+mj-lt"/>
              </a:rPr>
              <a:t>Italia-Croazia</a:t>
            </a:r>
            <a:r>
              <a:rPr lang="it-IT" sz="2400" b="1" dirty="0">
                <a:latin typeface="+mj-lt"/>
              </a:rPr>
              <a:t> </a:t>
            </a:r>
            <a:r>
              <a:rPr lang="it-IT" sz="2400" b="1" dirty="0" smtClean="0">
                <a:latin typeface="+mj-lt"/>
              </a:rPr>
              <a:t>2014-2020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it-IT" sz="1800" b="1" i="1" dirty="0" smtClean="0">
              <a:solidFill>
                <a:srgbClr val="0B5395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endParaRPr lang="it-IT" sz="1800" b="1" i="1" dirty="0" smtClean="0">
              <a:solidFill>
                <a:srgbClr val="0B5395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it-IT" sz="1800" b="1" i="1" dirty="0" smtClean="0">
                <a:solidFill>
                  <a:srgbClr val="0B5395"/>
                </a:solidFill>
                <a:latin typeface="Calibri" pitchFamily="34" charset="0"/>
              </a:rPr>
              <a:t>A cura dell’Autorità di gestione del Programma:</a:t>
            </a:r>
          </a:p>
          <a:p>
            <a:pPr algn="ctr">
              <a:lnSpc>
                <a:spcPct val="80000"/>
              </a:lnSpc>
              <a:buClr>
                <a:schemeClr val="accent1"/>
              </a:buClr>
              <a:buSzPct val="85000"/>
            </a:pPr>
            <a:r>
              <a:rPr lang="it-IT" sz="1600" i="1" dirty="0" smtClean="0">
                <a:solidFill>
                  <a:srgbClr val="0B5395"/>
                </a:solidFill>
                <a:latin typeface="Calibri" pitchFamily="34" charset="0"/>
              </a:rPr>
              <a:t>Regione del Veneto</a:t>
            </a:r>
          </a:p>
          <a:p>
            <a:r>
              <a:rPr lang="it-IT" sz="1600" b="1" dirty="0" smtClean="0">
                <a:solidFill>
                  <a:srgbClr val="0033CC"/>
                </a:solidFill>
                <a:latin typeface="Constantia" pitchFamily="18" charset="0"/>
              </a:rPr>
              <a:t>                                 </a:t>
            </a:r>
            <a:r>
              <a:rPr lang="it-IT" sz="1600" i="1" dirty="0" smtClean="0">
                <a:solidFill>
                  <a:srgbClr val="0B5395"/>
                </a:solidFill>
                <a:latin typeface="Calibri" pitchFamily="34" charset="0"/>
              </a:rPr>
              <a:t>Dipartimento Politiche e Cooperazione Internazionali</a:t>
            </a:r>
          </a:p>
          <a:p>
            <a:pPr algn="ctr">
              <a:lnSpc>
                <a:spcPct val="80000"/>
              </a:lnSpc>
              <a:spcAft>
                <a:spcPts val="600"/>
              </a:spcAft>
              <a:buClr>
                <a:schemeClr val="accent1"/>
              </a:buClr>
              <a:buSzPct val="85000"/>
            </a:pPr>
            <a:r>
              <a:rPr lang="it-IT" sz="1600" i="1" dirty="0" smtClean="0">
                <a:solidFill>
                  <a:srgbClr val="0B5395"/>
                </a:solidFill>
                <a:latin typeface="Calibri" pitchFamily="34" charset="0"/>
              </a:rPr>
              <a:t>Sezione </a:t>
            </a:r>
            <a:r>
              <a:rPr lang="it-IT" sz="1600" i="1" dirty="0" err="1" smtClean="0">
                <a:solidFill>
                  <a:srgbClr val="0B5395"/>
                </a:solidFill>
                <a:latin typeface="Calibri" pitchFamily="34" charset="0"/>
              </a:rPr>
              <a:t>AdG</a:t>
            </a:r>
            <a:r>
              <a:rPr lang="it-IT" sz="1600" i="1" dirty="0" smtClean="0">
                <a:solidFill>
                  <a:srgbClr val="0B5395"/>
                </a:solidFill>
                <a:latin typeface="Calibri" pitchFamily="34" charset="0"/>
              </a:rPr>
              <a:t> </a:t>
            </a:r>
            <a:r>
              <a:rPr lang="it-IT" sz="1600" i="1" dirty="0" err="1" smtClean="0">
                <a:solidFill>
                  <a:srgbClr val="0B5395"/>
                </a:solidFill>
                <a:latin typeface="Calibri" pitchFamily="34" charset="0"/>
              </a:rPr>
              <a:t>Italia-Croazia</a:t>
            </a:r>
            <a:endParaRPr lang="it-IT" sz="1600" i="1" dirty="0" smtClean="0">
              <a:solidFill>
                <a:srgbClr val="0B5395"/>
              </a:solidFill>
              <a:latin typeface="Calibri" pitchFamily="34" charset="0"/>
            </a:endParaRPr>
          </a:p>
          <a:p>
            <a:pPr algn="ctr"/>
            <a:endParaRPr lang="it-IT" sz="2000" b="1" i="1" dirty="0">
              <a:solidFill>
                <a:srgbClr val="0B5395"/>
              </a:solidFill>
              <a:latin typeface="+mj-lt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85000"/>
            </a:pPr>
            <a:endParaRPr lang="it-IT" sz="1800" dirty="0">
              <a:solidFill>
                <a:srgbClr val="0B5395"/>
              </a:solidFill>
            </a:endParaRPr>
          </a:p>
        </p:txBody>
      </p:sp>
      <p:cxnSp>
        <p:nvCxnSpPr>
          <p:cNvPr id="19" name="Connettore 1 18"/>
          <p:cNvCxnSpPr/>
          <p:nvPr/>
        </p:nvCxnSpPr>
        <p:spPr>
          <a:xfrm flipV="1">
            <a:off x="0" y="6143625"/>
            <a:ext cx="9144000" cy="71438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8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320675" y="1557338"/>
            <a:ext cx="8704263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n-US" sz="1800" b="1" dirty="0" err="1">
                <a:latin typeface="+mj-lt"/>
              </a:rPr>
              <a:t>Obiettivo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dirty="0" err="1">
                <a:latin typeface="+mj-lt"/>
              </a:rPr>
              <a:t>Specifico</a:t>
            </a:r>
            <a:r>
              <a:rPr lang="en-US" sz="1800" b="1" dirty="0">
                <a:latin typeface="+mj-lt"/>
              </a:rPr>
              <a:t> 2.2: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Aumentare la sicurezza dell’area rispetto a calamità naturali e di origine umana.</a:t>
            </a: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/>
            <a:r>
              <a:rPr lang="en-US" sz="1400" b="1" dirty="0" smtClean="0">
                <a:solidFill>
                  <a:schemeClr val="accent1"/>
                </a:solidFill>
                <a:latin typeface="+mj-lt"/>
              </a:rPr>
              <a:t>Tipi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azioni</a:t>
            </a:r>
            <a:r>
              <a:rPr lang="en-US" sz="1400" b="1" dirty="0" smtClean="0">
                <a:solidFill>
                  <a:schemeClr val="accent1"/>
                </a:solidFill>
                <a:latin typeface="+mj-lt"/>
              </a:rPr>
              <a:t>:</a:t>
            </a:r>
            <a:endParaRPr lang="en-US" sz="1800" b="1" dirty="0">
              <a:solidFill>
                <a:schemeClr val="tx1"/>
              </a:solidFill>
              <a:latin typeface="+mj-lt"/>
            </a:endParaRPr>
          </a:p>
          <a:p>
            <a:pPr algn="just">
              <a:buFontTx/>
              <a:buAutoNum type="arabicPeriod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Azioni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mirate a migliorare il monitoraggio dei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rischi</a:t>
            </a:r>
          </a:p>
          <a:p>
            <a:pPr algn="just">
              <a:buFontTx/>
              <a:buAutoNum type="arabicPeriod"/>
            </a:pPr>
            <a:endParaRPr lang="it-IT" sz="1400" dirty="0">
              <a:solidFill>
                <a:schemeClr val="tx1"/>
              </a:solidFill>
              <a:latin typeface="+mj-lt"/>
            </a:endParaRPr>
          </a:p>
          <a:p>
            <a:pPr algn="just">
              <a:buFontTx/>
              <a:buAutoNum type="arabicPeriod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Azioni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volte ad aumentare la capacità di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gestire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l'immediata risposta alla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calamità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it-IT" sz="14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59" name="Titolo 1"/>
          <p:cNvSpPr txBox="1">
            <a:spLocks/>
          </p:cNvSpPr>
          <p:nvPr/>
        </p:nvSpPr>
        <p:spPr bwMode="auto">
          <a:xfrm>
            <a:off x="457200" y="806451"/>
            <a:ext cx="8229600" cy="60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2 – </a:t>
            </a:r>
            <a:r>
              <a:rPr lang="it-IT" sz="2800" b="1" dirty="0">
                <a:latin typeface="+mj-lt"/>
              </a:rPr>
              <a:t>Sicurezza e resilienza</a:t>
            </a:r>
          </a:p>
        </p:txBody>
      </p:sp>
      <p:sp>
        <p:nvSpPr>
          <p:cNvPr id="15" name="Pentagono 14"/>
          <p:cNvSpPr/>
          <p:nvPr/>
        </p:nvSpPr>
        <p:spPr>
          <a:xfrm>
            <a:off x="395536" y="2636912"/>
            <a:ext cx="4320480" cy="1949550"/>
          </a:xfrm>
          <a:prstGeom prst="homePlate">
            <a:avLst/>
          </a:prstGeom>
          <a:solidFill>
            <a:srgbClr val="FFCC00">
              <a:alpha val="5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Miglioramento della sicurezza dell’area di programma, attraverso il sostegno allo sviluppo di sistemi di gestione delle catastrofi, al fine di favorire le capacità di ripristino e contenere al minimo i danni.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5148064" y="2636912"/>
            <a:ext cx="3456384" cy="1944216"/>
          </a:xfrm>
          <a:prstGeom prst="roundRect">
            <a:avLst/>
          </a:prstGeom>
          <a:solidFill>
            <a:srgbClr val="FFCC00">
              <a:alpha val="5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Misure di gestione operativa del rischio</a:t>
            </a:r>
          </a:p>
          <a:p>
            <a:pPr>
              <a:buFont typeface="Arial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Persone raggiunte dalle iniziative di sensibilizzazione</a:t>
            </a: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endParaRPr lang="en-GB" sz="12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346770" y="2210966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5093593" y="2210966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14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asellaDiTesto 2"/>
          <p:cNvSpPr txBox="1">
            <a:spLocks noChangeArrowheads="1"/>
          </p:cNvSpPr>
          <p:nvPr/>
        </p:nvSpPr>
        <p:spPr bwMode="auto">
          <a:xfrm>
            <a:off x="1150938" y="1082675"/>
            <a:ext cx="66262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84213" y="1357313"/>
            <a:ext cx="67071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2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0183" name="Titolo 1"/>
          <p:cNvSpPr txBox="1">
            <a:spLocks/>
          </p:cNvSpPr>
          <p:nvPr/>
        </p:nvSpPr>
        <p:spPr bwMode="auto">
          <a:xfrm>
            <a:off x="251520" y="620713"/>
            <a:ext cx="8064896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3 – </a:t>
            </a:r>
            <a:r>
              <a:rPr lang="it-IT" sz="2800" b="1" dirty="0">
                <a:latin typeface="+mj-lt"/>
              </a:rPr>
              <a:t>Ambiente e patrimonio culturale</a:t>
            </a:r>
          </a:p>
        </p:txBody>
      </p:sp>
      <p:sp>
        <p:nvSpPr>
          <p:cNvPr id="50184" name="Segnaposto contenuto 2"/>
          <p:cNvSpPr txBox="1">
            <a:spLocks/>
          </p:cNvSpPr>
          <p:nvPr/>
        </p:nvSpPr>
        <p:spPr bwMode="auto">
          <a:xfrm>
            <a:off x="323528" y="1268760"/>
            <a:ext cx="8568951" cy="460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800" b="1" dirty="0" err="1">
                <a:latin typeface="+mj-lt"/>
              </a:rPr>
              <a:t>Obiettivo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dirty="0" err="1">
                <a:latin typeface="+mj-lt"/>
              </a:rPr>
              <a:t>Specifico</a:t>
            </a:r>
            <a:r>
              <a:rPr lang="en-US" sz="1800" b="1" dirty="0">
                <a:latin typeface="+mj-lt"/>
              </a:rPr>
              <a:t> 3.1: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Fare del patrimonio naturale e culturale una leva per lo sviluppo sostenibile e più equilibrato del territorio.</a:t>
            </a:r>
            <a:endParaRPr lang="en-US" sz="18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400" b="1" dirty="0" smtClean="0">
                <a:solidFill>
                  <a:schemeClr val="accent1"/>
                </a:solidFill>
                <a:latin typeface="+mj-lt"/>
              </a:rPr>
              <a:t>Tipi 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azioni</a:t>
            </a:r>
            <a:r>
              <a:rPr lang="en-US" sz="1400" b="1" dirty="0">
                <a:solidFill>
                  <a:schemeClr val="accent1"/>
                </a:solidFill>
                <a:latin typeface="+mj-lt"/>
              </a:rPr>
              <a:t>: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it-IT" sz="1400" dirty="0">
                <a:solidFill>
                  <a:schemeClr val="tx1"/>
                </a:solidFill>
                <a:latin typeface="+mj-lt"/>
              </a:rPr>
              <a:t>1. Azioni volte ad aumentare il valore del patrimonio naturale e culturale sviluppando e attuando misure di protezione e promozione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2.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Azioni mirate a incoraggiare lo sviluppo economico grazie al turismo sostenibile o ad altre attività basate sulla protezione e promozione del patrimonio naturale e culturale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3.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Azioni volte a ridurre la pressione umana sui siti del patrimonio naturale e culturale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just"/>
            <a:endParaRPr lang="it-IT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800" b="1" dirty="0">
                <a:solidFill>
                  <a:schemeClr val="tx1"/>
                </a:solidFill>
                <a:latin typeface="+mj-lt"/>
              </a:rPr>
              <a:t> </a:t>
            </a:r>
          </a:p>
        </p:txBody>
      </p:sp>
      <p:sp>
        <p:nvSpPr>
          <p:cNvPr id="17" name="Pentagono 16"/>
          <p:cNvSpPr/>
          <p:nvPr/>
        </p:nvSpPr>
        <p:spPr>
          <a:xfrm>
            <a:off x="395536" y="2204864"/>
            <a:ext cx="4320480" cy="1949550"/>
          </a:xfrm>
          <a:prstGeom prst="homePlate">
            <a:avLst/>
          </a:prstGeom>
          <a:solidFill>
            <a:schemeClr val="accent5">
              <a:alpha val="7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Incremento del livello di sviluppo economico e territoriale sostenibile, sfruttando le potenzialità del patrimonio naturale e del patrimonio culturale, e comunque preservandolo ed aumentandone nel contempo il valore.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5148064" y="2204864"/>
            <a:ext cx="3672408" cy="1944216"/>
          </a:xfrm>
          <a:prstGeom prst="roundRect">
            <a:avLst/>
          </a:prstGeom>
          <a:solidFill>
            <a:schemeClr val="accent5">
              <a:alpha val="7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Siti del patrimonio culturale e naturale promossi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Attori coinvolti nelle azioni volte a promuovere il patrimonio naturale e culturale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Interventi di miglioramento dell’accessibilità del patrimonio naturale e culturale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Beneficiari che hanno acquisito una certificazione ambientale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346770" y="1868066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5093593" y="1868066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22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asellaDiTesto 2"/>
          <p:cNvSpPr txBox="1">
            <a:spLocks noChangeArrowheads="1"/>
          </p:cNvSpPr>
          <p:nvPr/>
        </p:nvSpPr>
        <p:spPr bwMode="auto">
          <a:xfrm>
            <a:off x="1150938" y="1082675"/>
            <a:ext cx="66262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00113" y="1700213"/>
            <a:ext cx="72517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8" name="Segnaposto contenuto 2"/>
          <p:cNvSpPr txBox="1">
            <a:spLocks/>
          </p:cNvSpPr>
          <p:nvPr/>
        </p:nvSpPr>
        <p:spPr bwMode="auto">
          <a:xfrm>
            <a:off x="381000" y="1484785"/>
            <a:ext cx="82296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800" b="1" dirty="0" err="1">
                <a:latin typeface="+mj-lt"/>
              </a:rPr>
              <a:t>Obiettivo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dirty="0" err="1">
                <a:latin typeface="+mj-lt"/>
              </a:rPr>
              <a:t>specifico</a:t>
            </a:r>
            <a:r>
              <a:rPr lang="en-US" sz="1800" b="1" dirty="0">
                <a:latin typeface="+mj-lt"/>
              </a:rPr>
              <a:t> 3.2: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Contribuire alla protezione e al ripristino della biodiversità.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>
              <a:solidFill>
                <a:schemeClr val="tx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400" b="1" dirty="0">
                <a:solidFill>
                  <a:schemeClr val="accent1"/>
                </a:solidFill>
                <a:latin typeface="+mj-lt"/>
              </a:rPr>
              <a:t>Tipi di Azioni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it-IT" sz="1400" dirty="0">
                <a:solidFill>
                  <a:schemeClr val="tx1"/>
                </a:solidFill>
                <a:latin typeface="+mj-lt"/>
              </a:rPr>
              <a:t>1. Azioni volte a migliorare la base conoscitiva, i dati e i sistemi di monitoraggio per la protezione della biodiversità e degli ecosistemi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2.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Azioni mirate a sostenere il ripristino della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biodiversità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itolo 1"/>
          <p:cNvSpPr txBox="1">
            <a:spLocks/>
          </p:cNvSpPr>
          <p:nvPr/>
        </p:nvSpPr>
        <p:spPr bwMode="auto">
          <a:xfrm>
            <a:off x="251520" y="620713"/>
            <a:ext cx="8064896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3 – </a:t>
            </a:r>
            <a:r>
              <a:rPr lang="it-IT" sz="2800" b="1" dirty="0">
                <a:latin typeface="+mj-lt"/>
              </a:rPr>
              <a:t>Ambiente e patrimonio culturale</a:t>
            </a:r>
          </a:p>
        </p:txBody>
      </p:sp>
      <p:sp>
        <p:nvSpPr>
          <p:cNvPr id="21" name="Pentagono 20"/>
          <p:cNvSpPr/>
          <p:nvPr/>
        </p:nvSpPr>
        <p:spPr>
          <a:xfrm>
            <a:off x="467544" y="2204864"/>
            <a:ext cx="4320480" cy="1949550"/>
          </a:xfrm>
          <a:prstGeom prst="homePlate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Rafforzamento della conoscenza e della gestione e tutela degli ecosistemi e della cooperazione tra amministrazioni  pubbliche e responsabili delle aree protette, al fine di aumentare i benefici ambientali e fornire opportunità economiche e occupazionali.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5220072" y="2204864"/>
            <a:ext cx="3672408" cy="1944216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Ecosistemi naturali che hanno migliorato il loro stato di conservazione</a:t>
            </a:r>
          </a:p>
          <a:p>
            <a:pPr>
              <a:buFontTx/>
              <a:buChar char="-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Sistemi di monitoraggio e raccolta dati per la tutela biodiversità e degli ecosistemi messi in funzione</a:t>
            </a:r>
          </a:p>
          <a:p>
            <a:pPr>
              <a:buFontTx/>
              <a:buChar char="-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Azioni di ripristino a sostegno di specie in pericolo</a:t>
            </a:r>
          </a:p>
          <a:p>
            <a:pPr>
              <a:buFontTx/>
              <a:buChar char="-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Sistemi di gestione integrata (mare, coste e ambiente fluviale) posti in essere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346770" y="1868066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5093593" y="1868066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16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28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2230" name="Segnaposto contenuto 2"/>
          <p:cNvSpPr txBox="1">
            <a:spLocks/>
          </p:cNvSpPr>
          <p:nvPr/>
        </p:nvSpPr>
        <p:spPr bwMode="auto">
          <a:xfrm>
            <a:off x="179388" y="1268413"/>
            <a:ext cx="87851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800" b="1" dirty="0" err="1">
                <a:latin typeface="+mj-lt"/>
              </a:rPr>
              <a:t>Obiettivo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dirty="0" err="1">
                <a:latin typeface="+mj-lt"/>
              </a:rPr>
              <a:t>Specifico</a:t>
            </a:r>
            <a:r>
              <a:rPr lang="en-US" sz="1800" b="1" dirty="0">
                <a:latin typeface="+mj-lt"/>
              </a:rPr>
              <a:t> 3.3: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Migliorare le condizioni di qualità ambientale del mare e delle coste mediante l'uso di tecnologie e approcci sostenibili e innovativi.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400" b="1" dirty="0">
                <a:solidFill>
                  <a:schemeClr val="accent1"/>
                </a:solidFill>
                <a:latin typeface="+mj-lt"/>
              </a:rPr>
              <a:t>Tipi di Azioni:</a:t>
            </a:r>
            <a:r>
              <a:rPr lang="it-IT" sz="1400" b="1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1.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Sviluppare, dimostrare e attuare azioni e approcci basati su tecnologie innovative ed eco- compatibili su piccola scala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2.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Azioni innovative volte a migliorare la conoscenza della qualità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ambientale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Titolo 1"/>
          <p:cNvSpPr txBox="1">
            <a:spLocks/>
          </p:cNvSpPr>
          <p:nvPr/>
        </p:nvSpPr>
        <p:spPr bwMode="auto">
          <a:xfrm>
            <a:off x="251520" y="620713"/>
            <a:ext cx="8064896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3 – </a:t>
            </a:r>
            <a:r>
              <a:rPr lang="it-IT" sz="2800" b="1" dirty="0">
                <a:latin typeface="+mj-lt"/>
              </a:rPr>
              <a:t>Ambiente e patrimonio culturale</a:t>
            </a:r>
          </a:p>
        </p:txBody>
      </p:sp>
      <p:sp>
        <p:nvSpPr>
          <p:cNvPr id="17" name="Pentagono 16"/>
          <p:cNvSpPr/>
          <p:nvPr/>
        </p:nvSpPr>
        <p:spPr>
          <a:xfrm>
            <a:off x="409253" y="2429272"/>
            <a:ext cx="4320480" cy="1949550"/>
          </a:xfrm>
          <a:prstGeom prst="homePlate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Miglioramento della qualità delle acque del mare, utilizzando tecnologie innovative nella gestione e trattamento dei rifiuti, così come nuovi approcci integrati a fronte dei diversi problemi, tra cui il problema emergente dei rifiuti marini.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5093593" y="2404889"/>
            <a:ext cx="3456384" cy="1944216"/>
          </a:xfrm>
          <a:prstGeom prst="roundRect">
            <a:avLst/>
          </a:prstGeom>
          <a:solidFill>
            <a:srgbClr val="5FF3CA">
              <a:alpha val="50000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Soluzioni tecnologiche (e approcci) ecocompatibili applicate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Sistemi conoscitivi messi in funzione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346770" y="2029991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5093593" y="2029991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15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-28575" y="174148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54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3255" name="Titolo 1"/>
          <p:cNvSpPr txBox="1">
            <a:spLocks/>
          </p:cNvSpPr>
          <p:nvPr/>
        </p:nvSpPr>
        <p:spPr bwMode="auto">
          <a:xfrm>
            <a:off x="457200" y="620713"/>
            <a:ext cx="8229600" cy="57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4 – </a:t>
            </a:r>
            <a:r>
              <a:rPr lang="it-IT" sz="2800" b="1" dirty="0">
                <a:latin typeface="+mj-lt"/>
              </a:rPr>
              <a:t>Trasporto marittimo</a:t>
            </a:r>
          </a:p>
        </p:txBody>
      </p:sp>
      <p:sp>
        <p:nvSpPr>
          <p:cNvPr id="53256" name="Segnaposto contenuto 2"/>
          <p:cNvSpPr txBox="1">
            <a:spLocks/>
          </p:cNvSpPr>
          <p:nvPr/>
        </p:nvSpPr>
        <p:spPr bwMode="auto">
          <a:xfrm>
            <a:off x="251520" y="1268413"/>
            <a:ext cx="8712968" cy="460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800" b="1" dirty="0">
                <a:latin typeface="+mj-lt"/>
              </a:rPr>
              <a:t>Obiettivo Specifico 4.1:</a:t>
            </a:r>
            <a:r>
              <a:rPr lang="it-IT" sz="1800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Migliorare la qualità, la sicurezza e la sostenibilità ambientale dei servizi e degli snodi di trasporto marittimo e costiero, promuovendo la </a:t>
            </a:r>
            <a:r>
              <a:rPr lang="it-IT" sz="1800" b="1" dirty="0" err="1">
                <a:solidFill>
                  <a:schemeClr val="tx1"/>
                </a:solidFill>
                <a:latin typeface="+mj-lt"/>
              </a:rPr>
              <a:t>multimodalità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, nell’area di programma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>
              <a:solidFill>
                <a:schemeClr val="accent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400" b="1" dirty="0">
                <a:solidFill>
                  <a:schemeClr val="accent1"/>
                </a:solidFill>
                <a:latin typeface="+mj-lt"/>
              </a:rPr>
              <a:t>Tipi di Azioni: 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1.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Sostegno al coordinamento / armonizzazione / monitoraggio dei dati e sistemi per migliorare la </a:t>
            </a:r>
            <a:r>
              <a:rPr lang="it-IT" sz="1400" dirty="0" err="1">
                <a:solidFill>
                  <a:schemeClr val="tx1"/>
                </a:solidFill>
                <a:latin typeface="+mj-lt"/>
              </a:rPr>
              <a:t>multimodalità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.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2.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Strumenti / soluzioni pilota per migliorare la connettività nei sistemi di trasporto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entagono 16"/>
          <p:cNvSpPr/>
          <p:nvPr/>
        </p:nvSpPr>
        <p:spPr>
          <a:xfrm>
            <a:off x="409253" y="2676153"/>
            <a:ext cx="4320480" cy="1949550"/>
          </a:xfrm>
          <a:prstGeom prst="homePlate">
            <a:avLst/>
          </a:prstGeom>
          <a:solidFill>
            <a:srgbClr val="996633">
              <a:alpha val="50000"/>
            </a:srgbClr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Miglioramento della qualità, della sicurezza e della sostenibilità ambientale dei servizi di trasporto marittimo e costiero, supportando l’uso di fonti energetiche sostenibili, sfruttando le potenzialità dei sistemi ITC e migliorando la situazione del traffico nell’area.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5093593" y="2651770"/>
            <a:ext cx="3456384" cy="1944216"/>
          </a:xfrm>
          <a:prstGeom prst="roundRect">
            <a:avLst/>
          </a:prstGeom>
          <a:solidFill>
            <a:srgbClr val="996633">
              <a:alpha val="50000"/>
            </a:srgbClr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Miglioramento dei servizi di trasporto multimodale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Nuovi collegamenti stabiliti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Servizi armonizzati per i passeggeri messi in atto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346770" y="2276872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5093593" y="2276872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16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asellaDiTesto 2"/>
          <p:cNvSpPr txBox="1">
            <a:spLocks noChangeArrowheads="1"/>
          </p:cNvSpPr>
          <p:nvPr/>
        </p:nvSpPr>
        <p:spPr bwMode="auto">
          <a:xfrm>
            <a:off x="1150938" y="1082675"/>
            <a:ext cx="66262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-28575" y="174148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3" name="Titolo 1"/>
          <p:cNvSpPr txBox="1">
            <a:spLocks/>
          </p:cNvSpPr>
          <p:nvPr/>
        </p:nvSpPr>
        <p:spPr bwMode="auto">
          <a:xfrm>
            <a:off x="457200" y="777875"/>
            <a:ext cx="8229600" cy="63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Tipologie di progetti</a:t>
            </a:r>
          </a:p>
        </p:txBody>
      </p:sp>
      <p:sp>
        <p:nvSpPr>
          <p:cNvPr id="55304" name="Segnaposto contenuto 2"/>
          <p:cNvSpPr txBox="1">
            <a:spLocks/>
          </p:cNvSpPr>
          <p:nvPr/>
        </p:nvSpPr>
        <p:spPr bwMode="auto">
          <a:xfrm>
            <a:off x="467544" y="3717032"/>
            <a:ext cx="82296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it-IT" sz="2000" b="1" dirty="0" smtClean="0">
                <a:solidFill>
                  <a:schemeClr val="tx1"/>
                </a:solidFill>
                <a:latin typeface="+mj-lt"/>
              </a:rPr>
              <a:t>Sono previsti:</a:t>
            </a:r>
          </a:p>
          <a:p>
            <a:pPr marL="273050" indent="-273050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it-IT" sz="2000" b="1" dirty="0" smtClean="0">
                <a:latin typeface="+mj-lt"/>
              </a:rPr>
              <a:t>Progetti </a:t>
            </a:r>
            <a:r>
              <a:rPr lang="it-IT" sz="2000" b="1" dirty="0">
                <a:latin typeface="+mj-lt"/>
              </a:rPr>
              <a:t>standard: </a:t>
            </a:r>
            <a:r>
              <a:rPr lang="it-IT" sz="2000" dirty="0">
                <a:solidFill>
                  <a:schemeClr val="tx1"/>
                </a:solidFill>
                <a:latin typeface="+mj-lt"/>
              </a:rPr>
              <a:t>attuati, attraverso un approccio </a:t>
            </a:r>
            <a:r>
              <a:rPr lang="it-IT" sz="2000" b="1" dirty="0" err="1">
                <a:solidFill>
                  <a:schemeClr val="tx1"/>
                </a:solidFill>
                <a:latin typeface="+mj-lt"/>
              </a:rPr>
              <a:t>bottom</a:t>
            </a:r>
            <a:r>
              <a:rPr lang="it-IT" sz="2000" b="1" dirty="0">
                <a:solidFill>
                  <a:schemeClr val="tx1"/>
                </a:solidFill>
                <a:latin typeface="+mj-lt"/>
              </a:rPr>
              <a:t> up</a:t>
            </a:r>
            <a:r>
              <a:rPr lang="it-IT" sz="2000" dirty="0">
                <a:solidFill>
                  <a:schemeClr val="tx1"/>
                </a:solidFill>
                <a:latin typeface="+mj-lt"/>
              </a:rPr>
              <a:t>, previsti per tutti gli assi (bandi aperti).</a:t>
            </a:r>
          </a:p>
          <a:p>
            <a:pPr marL="273050" indent="-273050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it-IT" sz="2000" b="1" dirty="0" smtClean="0">
                <a:latin typeface="+mj-lt"/>
              </a:rPr>
              <a:t>Progetti </a:t>
            </a:r>
            <a:r>
              <a:rPr lang="it-IT" sz="2000" b="1" dirty="0">
                <a:latin typeface="+mj-lt"/>
              </a:rPr>
              <a:t>strategici: </a:t>
            </a:r>
            <a:r>
              <a:rPr lang="it-IT" sz="2000" dirty="0">
                <a:solidFill>
                  <a:schemeClr val="tx1"/>
                </a:solidFill>
                <a:latin typeface="+mj-lt"/>
              </a:rPr>
              <a:t>identificati attraverso un approccio istituzionale </a:t>
            </a:r>
            <a:r>
              <a:rPr lang="it-IT" sz="2000" b="1" dirty="0">
                <a:solidFill>
                  <a:schemeClr val="tx1"/>
                </a:solidFill>
                <a:latin typeface="+mj-lt"/>
              </a:rPr>
              <a:t>top-down</a:t>
            </a:r>
            <a:r>
              <a:rPr lang="it-IT" sz="2000" dirty="0">
                <a:solidFill>
                  <a:schemeClr val="tx1"/>
                </a:solidFill>
                <a:latin typeface="+mj-lt"/>
              </a:rPr>
              <a:t>, caratterizzati da una partnership ampia, un’allocazione finanziaria importante e che richiedono specifiche competenze tecniche e istituzionali</a:t>
            </a:r>
            <a:r>
              <a:rPr lang="it-IT" sz="24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pic>
        <p:nvPicPr>
          <p:cNvPr id="13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>
          <a:xfrm>
            <a:off x="611560" y="1412777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Il Programma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finanzierà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progetti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 algn="just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che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realizzino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azioni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transfrontaliere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congiunte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endParaRPr lang="en-US" sz="2000" dirty="0" smtClean="0">
              <a:solidFill>
                <a:srgbClr val="C00000"/>
              </a:solidFill>
              <a:latin typeface="+mj-lt"/>
            </a:endParaRPr>
          </a:p>
          <a:p>
            <a:pPr algn="just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che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dimostrino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il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valore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aggiunto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della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cooperazione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territoriale</a:t>
            </a:r>
            <a:endParaRPr lang="en-US" sz="2000" b="1" dirty="0" smtClean="0">
              <a:solidFill>
                <a:srgbClr val="C00000"/>
              </a:solidFill>
              <a:latin typeface="+mj-lt"/>
            </a:endParaRPr>
          </a:p>
          <a:p>
            <a:pPr algn="just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orientati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a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risultati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 e 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outputs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 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concreti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,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misurabili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e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evidenti</a:t>
            </a:r>
            <a:endParaRPr lang="en-US" sz="2000" b="1" dirty="0" smtClean="0">
              <a:solidFill>
                <a:srgbClr val="000000"/>
              </a:solidFill>
              <a:latin typeface="+mj-lt"/>
            </a:endParaRPr>
          </a:p>
          <a:p>
            <a:pPr algn="just">
              <a:buFontTx/>
              <a:buChar char="•"/>
            </a:pPr>
            <a:endParaRPr lang="en-US" sz="2000" b="1" dirty="0" smtClean="0">
              <a:solidFill>
                <a:srgbClr val="000000"/>
              </a:solidFill>
              <a:latin typeface="+mj-lt"/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Verrà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data 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priorità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ai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progetti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complementari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ai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Pilastri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EUSAIR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e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coerenti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al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suo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Action Plan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en-US" sz="2000" b="1" dirty="0" smtClean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473075"/>
          </a:xfrm>
        </p:spPr>
        <p:txBody>
          <a:bodyPr>
            <a:spAutoFit/>
          </a:bodyPr>
          <a:lstStyle/>
          <a:p>
            <a:pPr algn="ctr"/>
            <a:r>
              <a:rPr lang="it-IT" sz="2800" b="1" dirty="0" smtClean="0">
                <a:solidFill>
                  <a:srgbClr val="04617B"/>
                </a:solidFill>
              </a:rPr>
              <a:t>Informazioni e approfondimenti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496855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403648" y="3429000"/>
            <a:ext cx="7416824" cy="4862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eaLnBrk="0" hangingPunct="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3200" b="1" dirty="0" err="1" smtClean="0">
                <a:latin typeface="+mj-lt"/>
                <a:cs typeface="Arial" pitchFamily="34" charset="0"/>
              </a:rPr>
              <a:t>Programme</a:t>
            </a:r>
            <a:r>
              <a:rPr lang="it-IT" sz="3200" b="1" dirty="0" smtClean="0">
                <a:latin typeface="+mj-lt"/>
                <a:cs typeface="Arial" pitchFamily="34" charset="0"/>
              </a:rPr>
              <a:t> web site: </a:t>
            </a:r>
            <a:r>
              <a:rPr lang="it-IT" sz="3200" i="1" u="sng" dirty="0" smtClean="0">
                <a:solidFill>
                  <a:srgbClr val="0B5395"/>
                </a:solidFill>
                <a:latin typeface="+mj-lt"/>
                <a:cs typeface="Arial" pitchFamily="34" charset="0"/>
              </a:rPr>
              <a:t>www.italy-croatia.eu </a:t>
            </a:r>
            <a:endParaRPr lang="it-IT" sz="3200" i="1" u="sng" dirty="0">
              <a:solidFill>
                <a:schemeClr val="accent2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CasellaDiTesto 2"/>
          <p:cNvSpPr txBox="1">
            <a:spLocks noChangeArrowheads="1"/>
          </p:cNvSpPr>
          <p:nvPr/>
        </p:nvSpPr>
        <p:spPr bwMode="auto">
          <a:xfrm>
            <a:off x="1150938" y="1082675"/>
            <a:ext cx="66262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19672" y="3284984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-28575" y="174148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4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8375" name="Segnaposto contenuto 4"/>
          <p:cNvSpPr txBox="1">
            <a:spLocks/>
          </p:cNvSpPr>
          <p:nvPr/>
        </p:nvSpPr>
        <p:spPr bwMode="auto">
          <a:xfrm>
            <a:off x="336550" y="1082675"/>
            <a:ext cx="848360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endParaRPr lang="en-GB" sz="2400" dirty="0">
              <a:solidFill>
                <a:schemeClr val="tx1"/>
              </a:solidFill>
              <a:latin typeface="Constantia" pitchFamily="18" charset="0"/>
            </a:endParaRP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endParaRPr lang="en-GB" sz="3200" dirty="0" smtClean="0">
              <a:solidFill>
                <a:schemeClr val="tx1"/>
              </a:solidFill>
              <a:latin typeface="Brush Script MT" pitchFamily="66" charset="0"/>
            </a:endParaRP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r>
              <a:rPr lang="en-GB" sz="3200" dirty="0" smtClean="0">
                <a:solidFill>
                  <a:schemeClr val="tx1"/>
                </a:solidFill>
                <a:latin typeface="Brush Script MT" pitchFamily="66" charset="0"/>
              </a:rPr>
              <a:t>Grazie </a:t>
            </a:r>
            <a:r>
              <a:rPr lang="en-GB" sz="3200" dirty="0">
                <a:solidFill>
                  <a:schemeClr val="tx1"/>
                </a:solidFill>
                <a:latin typeface="Brush Script MT" pitchFamily="66" charset="0"/>
              </a:rPr>
              <a:t>per </a:t>
            </a:r>
            <a:r>
              <a:rPr lang="en-GB" sz="3200" dirty="0" err="1">
                <a:solidFill>
                  <a:schemeClr val="tx1"/>
                </a:solidFill>
                <a:latin typeface="Brush Script MT" pitchFamily="66" charset="0"/>
              </a:rPr>
              <a:t>l’attenzione</a:t>
            </a:r>
            <a:r>
              <a:rPr lang="en-GB" sz="3200" dirty="0" smtClean="0">
                <a:solidFill>
                  <a:schemeClr val="tx1"/>
                </a:solidFill>
                <a:latin typeface="Bradley Hand ITC" pitchFamily="66" charset="0"/>
              </a:rPr>
              <a:t>!</a:t>
            </a: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r>
              <a:rPr lang="en-GB" sz="2000" i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italia.croazia@regione.veneto.it</a:t>
            </a:r>
            <a:r>
              <a:rPr lang="en-GB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endParaRPr lang="en-GB" sz="3200" dirty="0">
              <a:solidFill>
                <a:schemeClr val="tx1"/>
              </a:solidFill>
              <a:latin typeface="Bradley Hand ITC" pitchFamily="66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r>
              <a:rPr lang="en-GB" sz="1200" dirty="0">
                <a:solidFill>
                  <a:schemeClr val="tx1"/>
                </a:solidFill>
                <a:latin typeface="Calibri" pitchFamily="34" charset="0"/>
              </a:rPr>
              <a:t>  </a:t>
            </a:r>
            <a:endParaRPr lang="it-IT" sz="1200" dirty="0">
              <a:solidFill>
                <a:schemeClr val="tx1"/>
              </a:solidFill>
              <a:latin typeface="Calibri" pitchFamily="34" charset="0"/>
            </a:endParaRP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Arial" charset="0"/>
              <a:buNone/>
            </a:pPr>
            <a:r>
              <a:rPr lang="it-IT" sz="1200" dirty="0">
                <a:solidFill>
                  <a:schemeClr val="tx1"/>
                </a:solidFill>
              </a:rPr>
              <a:t> </a:t>
            </a:r>
            <a:r>
              <a:rPr lang="it-IT" sz="1200" dirty="0">
                <a:solidFill>
                  <a:srgbClr val="C00000"/>
                </a:solidFill>
              </a:rPr>
              <a:t> </a:t>
            </a:r>
            <a:endParaRPr lang="en-GB" sz="1200" dirty="0">
              <a:solidFill>
                <a:srgbClr val="0D0D0D"/>
              </a:solidFill>
            </a:endParaRPr>
          </a:p>
        </p:txBody>
      </p:sp>
      <p:pic>
        <p:nvPicPr>
          <p:cNvPr id="13" name="Picture 2" descr="Image 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915816" y="3068960"/>
            <a:ext cx="3321677" cy="15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sellaDiTesto 2"/>
          <p:cNvSpPr txBox="1">
            <a:spLocks noChangeArrowheads="1"/>
          </p:cNvSpPr>
          <p:nvPr/>
        </p:nvSpPr>
        <p:spPr bwMode="auto">
          <a:xfrm>
            <a:off x="1258888" y="1052513"/>
            <a:ext cx="66262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9750" y="177323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pic>
        <p:nvPicPr>
          <p:cNvPr id="18439" name="Picture 2" descr="C:\Users\salvatore-lopreiato\Desktop\ITA - CRO 2014_2020\mappe\IT-HR map con provin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255713"/>
            <a:ext cx="7019925" cy="483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ttangolo arrotondato 40"/>
          <p:cNvSpPr/>
          <p:nvPr/>
        </p:nvSpPr>
        <p:spPr>
          <a:xfrm>
            <a:off x="5940425" y="1916113"/>
            <a:ext cx="2795588" cy="657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</a:rPr>
              <a:t>area di </a:t>
            </a:r>
            <a:r>
              <a:rPr lang="en-US" sz="1800" b="1" dirty="0" err="1">
                <a:solidFill>
                  <a:srgbClr val="FFFFFF"/>
                </a:solidFill>
                <a:latin typeface="Calibri" pitchFamily="34" charset="0"/>
              </a:rPr>
              <a:t>cooperazione</a:t>
            </a:r>
            <a:endParaRPr lang="en-US" sz="1800" b="1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n-US" sz="1800" dirty="0">
                <a:solidFill>
                  <a:srgbClr val="FFFFFF"/>
                </a:solidFill>
                <a:latin typeface="Calibri" pitchFamily="34" charset="0"/>
              </a:rPr>
              <a:t>85.562 km2</a:t>
            </a:r>
          </a:p>
        </p:txBody>
      </p:sp>
      <p:sp>
        <p:nvSpPr>
          <p:cNvPr id="42" name="Rettangolo arrotondato 41"/>
          <p:cNvSpPr/>
          <p:nvPr/>
        </p:nvSpPr>
        <p:spPr>
          <a:xfrm>
            <a:off x="5940425" y="2997200"/>
            <a:ext cx="2722563" cy="649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 err="1">
                <a:solidFill>
                  <a:srgbClr val="FFFFFF"/>
                </a:solidFill>
                <a:latin typeface="Calibri" pitchFamily="34" charset="0"/>
              </a:rPr>
              <a:t>popolazione</a:t>
            </a:r>
            <a:endParaRPr lang="en-US" sz="1800" b="1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n-US" sz="1800" dirty="0">
                <a:solidFill>
                  <a:srgbClr val="FFFFFF"/>
                </a:solidFill>
                <a:latin typeface="Calibri" pitchFamily="34" charset="0"/>
              </a:rPr>
              <a:t>12.465.861</a:t>
            </a:r>
          </a:p>
        </p:txBody>
      </p:sp>
      <p:sp>
        <p:nvSpPr>
          <p:cNvPr id="43" name="Rettangolo arrotondato 42"/>
          <p:cNvSpPr/>
          <p:nvPr/>
        </p:nvSpPr>
        <p:spPr>
          <a:xfrm>
            <a:off x="5940425" y="4076700"/>
            <a:ext cx="2746375" cy="639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 err="1">
                <a:solidFill>
                  <a:srgbClr val="FFFFFF"/>
                </a:solidFill>
                <a:latin typeface="Calibri" pitchFamily="34" charset="0"/>
              </a:rPr>
              <a:t>Totale</a:t>
            </a:r>
            <a:r>
              <a:rPr lang="en-US" sz="1800" b="1" dirty="0">
                <a:solidFill>
                  <a:srgbClr val="FFFFFF"/>
                </a:solidFill>
                <a:latin typeface="Calibri" pitchFamily="34" charset="0"/>
              </a:rPr>
              <a:t> FESR</a:t>
            </a:r>
          </a:p>
          <a:p>
            <a:pPr algn="ctr">
              <a:defRPr/>
            </a:pPr>
            <a:r>
              <a:rPr lang="en-US" sz="1800" dirty="0">
                <a:solidFill>
                  <a:srgbClr val="FFFFFF"/>
                </a:solidFill>
                <a:latin typeface="Calibri" pitchFamily="34" charset="0"/>
              </a:rPr>
              <a:t>€. 201.357.220</a:t>
            </a:r>
          </a:p>
        </p:txBody>
      </p:sp>
      <p:sp>
        <p:nvSpPr>
          <p:cNvPr id="18443" name="Rectangle 8"/>
          <p:cNvSpPr>
            <a:spLocks noChangeArrowheads="1"/>
          </p:cNvSpPr>
          <p:nvPr/>
        </p:nvSpPr>
        <p:spPr bwMode="auto">
          <a:xfrm>
            <a:off x="1908175" y="836613"/>
            <a:ext cx="439201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L’area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 di </a:t>
            </a:r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cooperazione</a:t>
            </a:r>
            <a:endParaRPr lang="it-IT" sz="280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8445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237288"/>
            <a:ext cx="165735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6232525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65" name="Rectangle 8"/>
          <p:cNvSpPr>
            <a:spLocks noChangeArrowheads="1"/>
          </p:cNvSpPr>
          <p:nvPr/>
        </p:nvSpPr>
        <p:spPr bwMode="auto">
          <a:xfrm>
            <a:off x="2771775" y="793750"/>
            <a:ext cx="48244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L’area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 di </a:t>
            </a:r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cooperazione</a:t>
            </a:r>
            <a:endParaRPr lang="it-IT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2266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pic>
        <p:nvPicPr>
          <p:cNvPr id="42277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13030020"/>
              </p:ext>
            </p:extLst>
          </p:nvPr>
        </p:nvGraphicFramePr>
        <p:xfrm>
          <a:off x="323528" y="1412776"/>
          <a:ext cx="8461375" cy="3744416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tx1"/>
                  </a:outerShdw>
                </a:effectLst>
              </a:tblPr>
              <a:tblGrid>
                <a:gridCol w="879475"/>
                <a:gridCol w="1118964"/>
                <a:gridCol w="6462936"/>
              </a:tblGrid>
              <a:tr h="18370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Italia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NUTS III (Province)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Pordenone, Udine, Gorizia, Trieste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Autonoma Friuli Venezia Giulia)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Venezia, Padova, Rovigo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del Veneto)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Ferrara, Ravenna, Forlì-Cesena, Rimini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Emilia Romagna)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Pesaro e Urbino, Ancona, Macerata, Ascoli Piceno, Fermo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Marche)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Teramo, Pescara, Chieti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Abruzzo)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Campobasso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Molise)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41363" algn="l"/>
                        </a:tabLst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Brindisi, Lecce, Foggia, Bari, Barletta-Andria-Trani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(Regione Puglia)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190731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Croazia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NUTS III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Contee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)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>
                        <a:alpha val="9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Primorsko-goranska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,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Ličko-senjska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,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Zadarska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,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Šibensko-kninska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Splitsko-dalmatinska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,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Istarska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,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Dubrovačko-neretvanska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(Regione Adriatica)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Karlovačka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(Regione Continentale)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asellaDiTesto 2"/>
          <p:cNvSpPr txBox="1">
            <a:spLocks noChangeArrowheads="1"/>
          </p:cNvSpPr>
          <p:nvPr/>
        </p:nvSpPr>
        <p:spPr bwMode="auto">
          <a:xfrm>
            <a:off x="1258888" y="1052513"/>
            <a:ext cx="66262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rgbClr val="0F6FC6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rgbClr val="0BD0D9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rgbClr val="0F6FC6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rgbClr val="0BD0D9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9750" y="177323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rgbClr val="0F6FC6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4" name="Rectangle 8"/>
          <p:cNvSpPr>
            <a:spLocks noChangeArrowheads="1"/>
          </p:cNvSpPr>
          <p:nvPr/>
        </p:nvSpPr>
        <p:spPr bwMode="auto">
          <a:xfrm>
            <a:off x="1979613" y="777875"/>
            <a:ext cx="482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solidFill>
                  <a:srgbClr val="04617B"/>
                </a:solidFill>
                <a:latin typeface="+mj-lt"/>
              </a:rPr>
              <a:t>La strategia del Programma</a:t>
            </a:r>
          </a:p>
        </p:txBody>
      </p:sp>
      <p:sp>
        <p:nvSpPr>
          <p:cNvPr id="43015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rgbClr val="000000"/>
              </a:solidFill>
            </a:endParaRPr>
          </a:p>
        </p:txBody>
      </p:sp>
      <p:sp>
        <p:nvSpPr>
          <p:cNvPr id="43016" name="Rectangle 10"/>
          <p:cNvSpPr>
            <a:spLocks noChangeArrowheads="1"/>
          </p:cNvSpPr>
          <p:nvPr/>
        </p:nvSpPr>
        <p:spPr bwMode="auto">
          <a:xfrm>
            <a:off x="611188" y="1412875"/>
            <a:ext cx="80645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1800" dirty="0">
                <a:solidFill>
                  <a:srgbClr val="000000"/>
                </a:solidFill>
                <a:latin typeface="+mj-lt"/>
              </a:rPr>
              <a:t>La Strategia del Programma è definita scegliendo alcuni degli “</a:t>
            </a:r>
            <a:r>
              <a:rPr lang="it-IT" sz="1800" b="1" dirty="0">
                <a:latin typeface="+mj-lt"/>
              </a:rPr>
              <a:t>Obiettivi Tematici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” (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OT, Reg. 1303/2013)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e “</a:t>
            </a:r>
            <a:r>
              <a:rPr lang="it-IT" sz="1800" b="1" dirty="0">
                <a:latin typeface="+mj-lt"/>
              </a:rPr>
              <a:t>Priorità di Investimento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” (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IP, </a:t>
            </a:r>
            <a:r>
              <a:rPr lang="it-IT" sz="1800" dirty="0" err="1" smtClean="0">
                <a:solidFill>
                  <a:srgbClr val="000000"/>
                </a:solidFill>
                <a:latin typeface="+mj-lt"/>
              </a:rPr>
              <a:t>Regg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. 1301 e 1299/2013)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proposti dalla Commissione europea per il periodo di programmazione 2014 – 2020, che devono essere tradotti 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in:</a:t>
            </a:r>
            <a:endParaRPr lang="it-IT" sz="1800" dirty="0">
              <a:solidFill>
                <a:srgbClr val="000000"/>
              </a:solidFill>
              <a:latin typeface="+mj-lt"/>
            </a:endParaRPr>
          </a:p>
          <a:p>
            <a:endParaRPr lang="it-IT" sz="1800" b="1" u="sng" dirty="0" smtClean="0">
              <a:solidFill>
                <a:srgbClr val="0F6FC6"/>
              </a:solidFill>
              <a:latin typeface="+mj-lt"/>
            </a:endParaRPr>
          </a:p>
          <a:p>
            <a:r>
              <a:rPr lang="it-IT" sz="1800" b="1" u="sng" dirty="0" smtClean="0">
                <a:solidFill>
                  <a:srgbClr val="0F6FC6"/>
                </a:solidFill>
                <a:latin typeface="+mj-lt"/>
              </a:rPr>
              <a:t>Assi Prioritari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(riferiti agli 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OT),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divisi 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in:</a:t>
            </a:r>
            <a:endParaRPr lang="it-IT" sz="1800" dirty="0">
              <a:solidFill>
                <a:srgbClr val="000000"/>
              </a:solidFill>
              <a:latin typeface="+mj-lt"/>
            </a:endParaRPr>
          </a:p>
          <a:p>
            <a:endParaRPr lang="it-IT" sz="1800" b="1" u="sng" dirty="0" smtClean="0">
              <a:solidFill>
                <a:srgbClr val="0F6FC6"/>
              </a:solidFill>
              <a:latin typeface="+mj-lt"/>
            </a:endParaRPr>
          </a:p>
          <a:p>
            <a:endParaRPr lang="it-IT" sz="1800" b="1" u="sng" dirty="0" smtClean="0">
              <a:solidFill>
                <a:srgbClr val="0F6FC6"/>
              </a:solidFill>
              <a:latin typeface="+mj-lt"/>
            </a:endParaRPr>
          </a:p>
          <a:p>
            <a:r>
              <a:rPr lang="it-IT" sz="1800" b="1" u="sng" dirty="0" smtClean="0">
                <a:solidFill>
                  <a:srgbClr val="0F6FC6"/>
                </a:solidFill>
                <a:latin typeface="+mj-lt"/>
              </a:rPr>
              <a:t>Obiettivi Specifici</a:t>
            </a:r>
            <a:r>
              <a:rPr lang="it-IT" sz="1800" b="1" dirty="0" smtClean="0">
                <a:solidFill>
                  <a:srgbClr val="0F6FC6"/>
                </a:solidFill>
                <a:latin typeface="+mj-lt"/>
              </a:rPr>
              <a:t>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(riferiti alle 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IP) </a:t>
            </a:r>
          </a:p>
          <a:p>
            <a:endParaRPr lang="it-IT" sz="1800" dirty="0" smtClean="0">
              <a:solidFill>
                <a:srgbClr val="000000"/>
              </a:solidFill>
              <a:latin typeface="+mj-lt"/>
            </a:endParaRPr>
          </a:p>
          <a:p>
            <a:endParaRPr lang="it-IT" sz="1800" dirty="0">
              <a:solidFill>
                <a:srgbClr val="000000"/>
              </a:solidFill>
              <a:latin typeface="+mj-lt"/>
            </a:endParaRPr>
          </a:p>
          <a:p>
            <a:pPr algn="just"/>
            <a:endParaRPr lang="it-IT" sz="1800" b="1" u="sng" dirty="0" smtClean="0">
              <a:solidFill>
                <a:srgbClr val="FF0000"/>
              </a:solidFill>
              <a:latin typeface="+mj-lt"/>
            </a:endParaRPr>
          </a:p>
          <a:p>
            <a:pPr algn="just"/>
            <a:endParaRPr lang="it-IT" sz="1800" dirty="0" smtClean="0">
              <a:solidFill>
                <a:srgbClr val="000000"/>
              </a:solidFill>
              <a:latin typeface="+mj-lt"/>
            </a:endParaRPr>
          </a:p>
          <a:p>
            <a:pPr algn="just"/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Per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ogni </a:t>
            </a:r>
            <a:r>
              <a:rPr lang="it-IT" sz="1800" dirty="0" smtClean="0">
                <a:solidFill>
                  <a:srgbClr val="000000"/>
                </a:solidFill>
                <a:latin typeface="+mj-lt"/>
              </a:rPr>
              <a:t>OS, </a:t>
            </a:r>
            <a:r>
              <a:rPr lang="it-IT" sz="1800" dirty="0">
                <a:solidFill>
                  <a:srgbClr val="000000"/>
                </a:solidFill>
                <a:latin typeface="+mj-lt"/>
              </a:rPr>
              <a:t>sono stati definiti </a:t>
            </a:r>
            <a:r>
              <a:rPr lang="it-IT" sz="1800" b="1" dirty="0">
                <a:solidFill>
                  <a:srgbClr val="0F6FC6"/>
                </a:solidFill>
                <a:latin typeface="+mj-lt"/>
              </a:rPr>
              <a:t>tipi ed esempi di </a:t>
            </a:r>
            <a:r>
              <a:rPr lang="it-IT" sz="1800" b="1" dirty="0" smtClean="0">
                <a:solidFill>
                  <a:srgbClr val="0F6FC6"/>
                </a:solidFill>
                <a:latin typeface="+mj-lt"/>
              </a:rPr>
              <a:t>azioni</a:t>
            </a:r>
          </a:p>
        </p:txBody>
      </p:sp>
      <p:sp>
        <p:nvSpPr>
          <p:cNvPr id="43018" name="AutoShape 16"/>
          <p:cNvSpPr>
            <a:spLocks noChangeArrowheads="1"/>
          </p:cNvSpPr>
          <p:nvPr/>
        </p:nvSpPr>
        <p:spPr bwMode="auto">
          <a:xfrm>
            <a:off x="3491880" y="4509120"/>
            <a:ext cx="576263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800">
              <a:solidFill>
                <a:srgbClr val="000000"/>
              </a:solidFill>
            </a:endParaRPr>
          </a:p>
        </p:txBody>
      </p:sp>
      <p:pic>
        <p:nvPicPr>
          <p:cNvPr id="43020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1115616" y="3212976"/>
            <a:ext cx="576263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800">
              <a:solidFill>
                <a:srgbClr val="000000"/>
              </a:solidFill>
            </a:endParaRPr>
          </a:p>
        </p:txBody>
      </p:sp>
      <p:sp>
        <p:nvSpPr>
          <p:cNvPr id="18" name="Parentesi graffa aperta 17"/>
          <p:cNvSpPr/>
          <p:nvPr/>
        </p:nvSpPr>
        <p:spPr>
          <a:xfrm>
            <a:off x="3851920" y="3284984"/>
            <a:ext cx="360040" cy="1008112"/>
          </a:xfrm>
          <a:prstGeom prst="leftBrace">
            <a:avLst>
              <a:gd name="adj1" fmla="val 58598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4211960" y="3212976"/>
            <a:ext cx="158417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u="sng" dirty="0" smtClean="0">
                <a:solidFill>
                  <a:srgbClr val="FF0000"/>
                </a:solidFill>
                <a:latin typeface="+mj-lt"/>
              </a:rPr>
              <a:t>Risultati attesi</a:t>
            </a:r>
          </a:p>
          <a:p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211960" y="3933056"/>
            <a:ext cx="2952328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u="sng" dirty="0" smtClean="0">
                <a:solidFill>
                  <a:srgbClr val="FF0000"/>
                </a:solidFill>
                <a:latin typeface="+mj-lt"/>
              </a:rPr>
              <a:t>Indicatori di output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asellaDiTesto 2"/>
          <p:cNvSpPr txBox="1">
            <a:spLocks noChangeArrowheads="1"/>
          </p:cNvSpPr>
          <p:nvPr/>
        </p:nvSpPr>
        <p:spPr bwMode="auto">
          <a:xfrm>
            <a:off x="1150938" y="1082675"/>
            <a:ext cx="66262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8" name="Titolo 1"/>
          <p:cNvSpPr txBox="1">
            <a:spLocks/>
          </p:cNvSpPr>
          <p:nvPr/>
        </p:nvSpPr>
        <p:spPr bwMode="auto">
          <a:xfrm>
            <a:off x="349250" y="795338"/>
            <a:ext cx="82296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La strategia del Programma</a:t>
            </a:r>
          </a:p>
        </p:txBody>
      </p:sp>
      <p:sp>
        <p:nvSpPr>
          <p:cNvPr id="44039" name="Segnaposto contenuto 2"/>
          <p:cNvSpPr txBox="1">
            <a:spLocks/>
          </p:cNvSpPr>
          <p:nvPr/>
        </p:nvSpPr>
        <p:spPr bwMode="auto">
          <a:xfrm>
            <a:off x="468313" y="1268413"/>
            <a:ext cx="8064500" cy="403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2000" b="1" i="1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2000" b="1" i="1" dirty="0" err="1">
                <a:solidFill>
                  <a:schemeClr val="tx1"/>
                </a:solidFill>
                <a:latin typeface="+mj-lt"/>
              </a:rPr>
              <a:t>Obiettivo</a:t>
            </a:r>
            <a:r>
              <a:rPr lang="en-US" sz="2000" b="1" i="1" dirty="0">
                <a:solidFill>
                  <a:schemeClr val="tx1"/>
                </a:solidFill>
                <a:latin typeface="+mj-lt"/>
              </a:rPr>
              <a:t> Generale: 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2000" dirty="0">
                <a:solidFill>
                  <a:schemeClr val="tx1"/>
                </a:solidFill>
                <a:latin typeface="+mj-lt"/>
              </a:rPr>
              <a:t>aumentare la prosperità e il potenziale di </a:t>
            </a:r>
            <a:r>
              <a:rPr lang="it-IT" sz="2000" b="1" dirty="0">
                <a:solidFill>
                  <a:schemeClr val="tx1"/>
                </a:solidFill>
                <a:latin typeface="+mj-lt"/>
              </a:rPr>
              <a:t>crescita blu </a:t>
            </a:r>
            <a:r>
              <a:rPr lang="it-IT" sz="1800" b="1" i="1" dirty="0">
                <a:solidFill>
                  <a:schemeClr val="tx1"/>
                </a:solidFill>
                <a:latin typeface="+mj-lt"/>
              </a:rPr>
              <a:t>(«Blue </a:t>
            </a:r>
            <a:r>
              <a:rPr lang="it-IT" sz="1800" b="1" i="1" dirty="0" err="1">
                <a:solidFill>
                  <a:schemeClr val="tx1"/>
                </a:solidFill>
                <a:latin typeface="+mj-lt"/>
              </a:rPr>
              <a:t>Growth</a:t>
            </a:r>
            <a:r>
              <a:rPr lang="it-IT" sz="1800" b="1" i="1" dirty="0">
                <a:solidFill>
                  <a:schemeClr val="tx1"/>
                </a:solidFill>
                <a:latin typeface="+mj-lt"/>
              </a:rPr>
              <a:t>»)</a:t>
            </a:r>
            <a:r>
              <a:rPr lang="it-IT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2000" dirty="0">
                <a:solidFill>
                  <a:schemeClr val="tx1"/>
                </a:solidFill>
                <a:latin typeface="+mj-lt"/>
              </a:rPr>
              <a:t>del territorio, stimolando partenariati transfrontalieri in grado di ottenere cambiamenti concreti.</a:t>
            </a:r>
          </a:p>
          <a:p>
            <a:endParaRPr lang="it-IT" sz="2400" b="1" i="1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it-IT" sz="1800" b="1" i="1" dirty="0">
                <a:solidFill>
                  <a:schemeClr val="tx1"/>
                </a:solidFill>
                <a:latin typeface="+mj-lt"/>
              </a:rPr>
              <a:t>La crescita blu («Blue </a:t>
            </a:r>
            <a:r>
              <a:rPr lang="it-IT" sz="1800" b="1" i="1" dirty="0" err="1">
                <a:solidFill>
                  <a:schemeClr val="tx1"/>
                </a:solidFill>
                <a:latin typeface="+mj-lt"/>
              </a:rPr>
              <a:t>Growth</a:t>
            </a:r>
            <a:r>
              <a:rPr lang="it-IT" sz="1800" b="1" i="1" dirty="0">
                <a:solidFill>
                  <a:schemeClr val="tx1"/>
                </a:solidFill>
                <a:latin typeface="+mj-lt"/>
              </a:rPr>
              <a:t>») </a:t>
            </a:r>
            <a:r>
              <a:rPr lang="it-IT" sz="1800" i="1" dirty="0">
                <a:solidFill>
                  <a:schemeClr val="tx1"/>
                </a:solidFill>
                <a:latin typeface="+mj-lt"/>
              </a:rPr>
              <a:t>rappresenta la dimensione marittima della strategia Europa 2020 (COM (2012) 494): si </a:t>
            </a:r>
            <a:r>
              <a:rPr lang="it-IT" sz="1800" i="1" dirty="0" smtClean="0">
                <a:solidFill>
                  <a:schemeClr val="tx1"/>
                </a:solidFill>
                <a:latin typeface="+mj-lt"/>
              </a:rPr>
              <a:t>occupa </a:t>
            </a:r>
            <a:r>
              <a:rPr lang="it-IT" sz="1800" i="1" dirty="0">
                <a:solidFill>
                  <a:schemeClr val="tx1"/>
                </a:solidFill>
                <a:latin typeface="+mj-lt"/>
              </a:rPr>
              <a:t>del potenziale economico degli oceani, dei mari e delle coste per la crescita sostenibile e l'occupazione, da sviluppare in armonia con l'ambiente marino e attraverso la cooperazione tra partner pubblici e privati, comprese le PMI</a:t>
            </a:r>
            <a:r>
              <a:rPr lang="it-IT" sz="1800" i="1" dirty="0" smtClean="0">
                <a:solidFill>
                  <a:schemeClr val="tx1"/>
                </a:solidFill>
                <a:latin typeface="+mj-lt"/>
              </a:rPr>
              <a:t>.</a:t>
            </a:r>
            <a:endParaRPr lang="it-IT" sz="1800" b="1" i="1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2000" i="1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2000" dirty="0">
              <a:solidFill>
                <a:schemeClr val="tx1"/>
              </a:solidFill>
            </a:endParaRPr>
          </a:p>
        </p:txBody>
      </p:sp>
      <p:pic>
        <p:nvPicPr>
          <p:cNvPr id="11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asellaDiTesto 2"/>
          <p:cNvSpPr txBox="1">
            <a:spLocks noChangeArrowheads="1"/>
          </p:cNvSpPr>
          <p:nvPr/>
        </p:nvSpPr>
        <p:spPr bwMode="auto">
          <a:xfrm>
            <a:off x="1763713" y="1341438"/>
            <a:ext cx="6697662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  <a:p>
            <a:endParaRPr lang="it-IT" sz="180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45059" name="Rectangle 8"/>
          <p:cNvSpPr>
            <a:spLocks noChangeArrowheads="1"/>
          </p:cNvSpPr>
          <p:nvPr/>
        </p:nvSpPr>
        <p:spPr bwMode="auto">
          <a:xfrm>
            <a:off x="522288" y="620713"/>
            <a:ext cx="779412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1F497D"/>
                </a:solidFill>
                <a:latin typeface="+mj-lt"/>
              </a:rPr>
              <a:t>Obiettivi Tematici/ Assi Prioritari / Obiettivi Specifici</a:t>
            </a:r>
          </a:p>
        </p:txBody>
      </p:sp>
      <p:sp>
        <p:nvSpPr>
          <p:cNvPr id="45060" name="Text Box 11"/>
          <p:cNvSpPr txBox="1">
            <a:spLocks noChangeArrowheads="1"/>
          </p:cNvSpPr>
          <p:nvPr/>
        </p:nvSpPr>
        <p:spPr bwMode="auto">
          <a:xfrm>
            <a:off x="250825" y="1052513"/>
            <a:ext cx="8736013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4" name="Connettore 1 33"/>
          <p:cNvCxnSpPr/>
          <p:nvPr/>
        </p:nvCxnSpPr>
        <p:spPr>
          <a:xfrm rot="5400000">
            <a:off x="7635875" y="3074988"/>
            <a:ext cx="642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 rot="5400000">
            <a:off x="5854700" y="3074988"/>
            <a:ext cx="642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/>
          <p:nvPr/>
        </p:nvCxnSpPr>
        <p:spPr>
          <a:xfrm rot="5400000">
            <a:off x="4235450" y="3065463"/>
            <a:ext cx="642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 rot="5400000">
            <a:off x="2516188" y="3032125"/>
            <a:ext cx="6429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rot="5400000">
            <a:off x="654050" y="3003550"/>
            <a:ext cx="6429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 rot="5400000">
            <a:off x="7612063" y="1903413"/>
            <a:ext cx="6429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 rot="5400000">
            <a:off x="5849938" y="2046288"/>
            <a:ext cx="6429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 rot="5400000">
            <a:off x="4240213" y="2046288"/>
            <a:ext cx="6429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 rot="5400000">
            <a:off x="2514600" y="1979613"/>
            <a:ext cx="642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70" name="Rectangle 9"/>
          <p:cNvSpPr>
            <a:spLocks noChangeArrowheads="1"/>
          </p:cNvSpPr>
          <p:nvPr/>
        </p:nvSpPr>
        <p:spPr bwMode="auto">
          <a:xfrm>
            <a:off x="741363" y="1282700"/>
            <a:ext cx="7434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8" name="Elaborazione alternativa 47"/>
          <p:cNvSpPr/>
          <p:nvPr/>
        </p:nvSpPr>
        <p:spPr>
          <a:xfrm>
            <a:off x="323850" y="1201738"/>
            <a:ext cx="1227138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rgbClr val="FFFFFF"/>
                </a:solidFill>
                <a:latin typeface="+mj-lt"/>
              </a:rPr>
              <a:t>Obiettivi Tematici</a:t>
            </a:r>
          </a:p>
        </p:txBody>
      </p:sp>
      <p:sp>
        <p:nvSpPr>
          <p:cNvPr id="49" name="Elaborazione alternativa 48"/>
          <p:cNvSpPr/>
          <p:nvPr/>
        </p:nvSpPr>
        <p:spPr>
          <a:xfrm>
            <a:off x="293688" y="2217738"/>
            <a:ext cx="1254125" cy="6127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rgbClr val="0033CC"/>
                </a:solidFill>
                <a:latin typeface="+mj-lt"/>
              </a:rPr>
              <a:t>Assi Prioritari</a:t>
            </a:r>
          </a:p>
        </p:txBody>
      </p:sp>
      <p:pic>
        <p:nvPicPr>
          <p:cNvPr id="45073" name="Elaborazione alternativa 4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13100"/>
            <a:ext cx="144780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4" name="Text Box 19"/>
          <p:cNvSpPr txBox="1">
            <a:spLocks noChangeArrowheads="1"/>
          </p:cNvSpPr>
          <p:nvPr/>
        </p:nvSpPr>
        <p:spPr bwMode="auto">
          <a:xfrm>
            <a:off x="323528" y="3284984"/>
            <a:ext cx="1208087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1600" b="1" dirty="0">
                <a:solidFill>
                  <a:srgbClr val="000000"/>
                </a:solidFill>
                <a:latin typeface="+mj-lt"/>
              </a:rPr>
              <a:t>Obiettivi Specifici</a:t>
            </a:r>
          </a:p>
        </p:txBody>
      </p:sp>
      <p:sp>
        <p:nvSpPr>
          <p:cNvPr id="51" name="Elaborazione alternativa 50"/>
          <p:cNvSpPr/>
          <p:nvPr/>
        </p:nvSpPr>
        <p:spPr>
          <a:xfrm>
            <a:off x="2051050" y="1209675"/>
            <a:ext cx="1584325" cy="9239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 smtClean="0">
                <a:solidFill>
                  <a:srgbClr val="FFFFFF"/>
                </a:solidFill>
                <a:latin typeface="+mj-lt"/>
              </a:rPr>
              <a:t>OT </a:t>
            </a:r>
            <a:r>
              <a:rPr lang="it-IT" sz="1100" b="1" dirty="0">
                <a:solidFill>
                  <a:srgbClr val="FFFFFF"/>
                </a:solidFill>
                <a:latin typeface="+mj-lt"/>
              </a:rPr>
              <a:t>1 – rafforzare la ricerca, lo sviluppo tecnologico e l’innovazione</a:t>
            </a:r>
          </a:p>
        </p:txBody>
      </p:sp>
      <p:sp>
        <p:nvSpPr>
          <p:cNvPr id="52" name="Elaborazione alternativa 51"/>
          <p:cNvSpPr/>
          <p:nvPr/>
        </p:nvSpPr>
        <p:spPr>
          <a:xfrm>
            <a:off x="2195513" y="2217738"/>
            <a:ext cx="1300162" cy="6127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 smtClean="0">
                <a:solidFill>
                  <a:srgbClr val="0033CC"/>
                </a:solidFill>
                <a:latin typeface="+mj-lt"/>
              </a:rPr>
              <a:t>AP1 </a:t>
            </a:r>
            <a:endParaRPr lang="it-IT" sz="1400" b="1" dirty="0">
              <a:solidFill>
                <a:srgbClr val="0033CC"/>
              </a:solidFill>
              <a:latin typeface="+mj-lt"/>
            </a:endParaRPr>
          </a:p>
          <a:p>
            <a:pPr algn="ctr">
              <a:defRPr/>
            </a:pPr>
            <a:r>
              <a:rPr lang="it-IT" sz="12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Innovazione Blu</a:t>
            </a:r>
          </a:p>
        </p:txBody>
      </p:sp>
      <p:pic>
        <p:nvPicPr>
          <p:cNvPr id="45077" name="Elaborazione alternativa 5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1363" y="3035300"/>
            <a:ext cx="1668462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8" name="Text Box 24"/>
          <p:cNvSpPr txBox="1">
            <a:spLocks noChangeArrowheads="1"/>
          </p:cNvSpPr>
          <p:nvPr/>
        </p:nvSpPr>
        <p:spPr bwMode="auto">
          <a:xfrm>
            <a:off x="2051050" y="3149600"/>
            <a:ext cx="1590675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+mj-lt"/>
              </a:rPr>
              <a:t>Migliorare le condizioni generali che favoriscono l’innovazione nei settori rilevanti dell’economia blu nell’area di cooperazione</a:t>
            </a:r>
            <a:endParaRPr lang="it-IT" sz="1200" b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4" name="Elaborazione alternativa 53"/>
          <p:cNvSpPr/>
          <p:nvPr/>
        </p:nvSpPr>
        <p:spPr>
          <a:xfrm>
            <a:off x="3707904" y="1196975"/>
            <a:ext cx="1728192" cy="936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 smtClean="0">
                <a:solidFill>
                  <a:srgbClr val="FFFFFF"/>
                </a:solidFill>
                <a:latin typeface="+mj-lt"/>
              </a:rPr>
              <a:t>OT </a:t>
            </a:r>
            <a:r>
              <a:rPr lang="it-IT" sz="1100" b="1" dirty="0">
                <a:solidFill>
                  <a:srgbClr val="FFFFFF"/>
                </a:solidFill>
                <a:latin typeface="+mj-lt"/>
              </a:rPr>
              <a:t>5 – promuovere l’adattamento al cambiamento climatico, la prevenzione e la gestione dei </a:t>
            </a:r>
            <a:r>
              <a:rPr lang="it-IT" sz="1100" b="1" dirty="0" smtClean="0">
                <a:solidFill>
                  <a:srgbClr val="FFFFFF"/>
                </a:solidFill>
                <a:latin typeface="+mj-lt"/>
              </a:rPr>
              <a:t>rischi</a:t>
            </a:r>
          </a:p>
        </p:txBody>
      </p:sp>
      <p:sp>
        <p:nvSpPr>
          <p:cNvPr id="55" name="Elaborazione alternativa 54"/>
          <p:cNvSpPr/>
          <p:nvPr/>
        </p:nvSpPr>
        <p:spPr>
          <a:xfrm>
            <a:off x="3752850" y="2225675"/>
            <a:ext cx="1490663" cy="6127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>
              <a:solidFill>
                <a:srgbClr val="0033CC"/>
              </a:solidFill>
              <a:latin typeface="+mj-lt"/>
            </a:endParaRPr>
          </a:p>
          <a:p>
            <a:pPr algn="ctr">
              <a:defRPr/>
            </a:pPr>
            <a:r>
              <a:rPr lang="it-IT" sz="1400" b="1" dirty="0" smtClean="0">
                <a:solidFill>
                  <a:srgbClr val="0033CC"/>
                </a:solidFill>
                <a:latin typeface="+mj-lt"/>
              </a:rPr>
              <a:t>AP2 </a:t>
            </a:r>
            <a:endParaRPr lang="it-IT" sz="1400" b="1" dirty="0">
              <a:solidFill>
                <a:srgbClr val="0033CC"/>
              </a:solidFill>
              <a:latin typeface="+mj-lt"/>
            </a:endParaRPr>
          </a:p>
          <a:p>
            <a:pPr algn="ctr">
              <a:defRPr/>
            </a:pPr>
            <a:r>
              <a:rPr lang="it-IT" sz="12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Sicurezza e resilienza</a:t>
            </a:r>
          </a:p>
          <a:p>
            <a:pPr algn="ctr">
              <a:defRPr/>
            </a:pPr>
            <a:endParaRPr lang="it-IT" sz="1200" b="1" dirty="0">
              <a:solidFill>
                <a:srgbClr val="0033CC"/>
              </a:solidFill>
              <a:latin typeface="+mj-lt"/>
            </a:endParaRPr>
          </a:p>
        </p:txBody>
      </p:sp>
      <p:pic>
        <p:nvPicPr>
          <p:cNvPr id="45081" name="Elaborazione alternativa 5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2997200"/>
            <a:ext cx="17287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82" name="Text Box 29"/>
          <p:cNvSpPr txBox="1">
            <a:spLocks noChangeArrowheads="1"/>
          </p:cNvSpPr>
          <p:nvPr/>
        </p:nvSpPr>
        <p:spPr bwMode="auto">
          <a:xfrm>
            <a:off x="3779838" y="2997200"/>
            <a:ext cx="15843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200" b="1">
                <a:solidFill>
                  <a:srgbClr val="000000"/>
                </a:solidFill>
                <a:latin typeface="+mj-lt"/>
              </a:rPr>
              <a:t>Migliorare il monitoraggio dei cambiamenti climatici e la pianificazione delle misure di adattamento che affrontino effetti specifici nell’area di cooperazione</a:t>
            </a:r>
            <a:endParaRPr lang="it-IT" sz="1200" b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7" name="Elaborazione alternativa 56"/>
          <p:cNvSpPr/>
          <p:nvPr/>
        </p:nvSpPr>
        <p:spPr>
          <a:xfrm>
            <a:off x="5508104" y="1196752"/>
            <a:ext cx="1516063" cy="9239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 smtClean="0">
                <a:solidFill>
                  <a:srgbClr val="FFFFFF"/>
                </a:solidFill>
                <a:latin typeface="+mj-lt"/>
              </a:rPr>
              <a:t>OT </a:t>
            </a:r>
            <a:r>
              <a:rPr lang="it-IT" sz="1100" b="1" dirty="0">
                <a:solidFill>
                  <a:srgbClr val="FFFFFF"/>
                </a:solidFill>
                <a:latin typeface="+mj-lt"/>
              </a:rPr>
              <a:t>6 – preservare e tutelare l’ambiente e promuovere l’uso efficiente delle risorse</a:t>
            </a:r>
          </a:p>
        </p:txBody>
      </p:sp>
      <p:sp>
        <p:nvSpPr>
          <p:cNvPr id="58" name="Elaborazione alternativa 57"/>
          <p:cNvSpPr/>
          <p:nvPr/>
        </p:nvSpPr>
        <p:spPr>
          <a:xfrm>
            <a:off x="5364163" y="2217738"/>
            <a:ext cx="1728787" cy="6127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>
              <a:solidFill>
                <a:srgbClr val="0033CC"/>
              </a:solidFill>
              <a:latin typeface="+mj-lt"/>
            </a:endParaRPr>
          </a:p>
          <a:p>
            <a:pPr algn="ctr">
              <a:defRPr/>
            </a:pPr>
            <a:r>
              <a:rPr lang="it-IT" sz="1400" b="1" dirty="0" smtClean="0">
                <a:solidFill>
                  <a:srgbClr val="0033CC"/>
                </a:solidFill>
                <a:latin typeface="+mj-lt"/>
              </a:rPr>
              <a:t>AP3</a:t>
            </a:r>
            <a:endParaRPr lang="it-IT" sz="1400" b="1" dirty="0">
              <a:solidFill>
                <a:srgbClr val="0033CC"/>
              </a:solidFill>
              <a:latin typeface="+mj-lt"/>
            </a:endParaRPr>
          </a:p>
          <a:p>
            <a:pPr algn="ctr">
              <a:defRPr/>
            </a:pPr>
            <a:r>
              <a:rPr lang="it-IT" sz="12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Ambiente e patrimonio culturale</a:t>
            </a:r>
          </a:p>
          <a:p>
            <a:pPr algn="ctr">
              <a:defRPr/>
            </a:pPr>
            <a:endParaRPr lang="it-IT" sz="1400" b="1" dirty="0">
              <a:solidFill>
                <a:srgbClr val="0033CC"/>
              </a:solidFill>
              <a:latin typeface="+mj-lt"/>
            </a:endParaRPr>
          </a:p>
        </p:txBody>
      </p:sp>
      <p:pic>
        <p:nvPicPr>
          <p:cNvPr id="45085" name="Elaborazione alternativa 58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2575" y="2955925"/>
            <a:ext cx="16637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86" name="Text Box 34"/>
          <p:cNvSpPr txBox="1">
            <a:spLocks noChangeArrowheads="1"/>
          </p:cNvSpPr>
          <p:nvPr/>
        </p:nvSpPr>
        <p:spPr bwMode="auto">
          <a:xfrm>
            <a:off x="5364163" y="2996952"/>
            <a:ext cx="165610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Fare del patrimonio naturale e culturale una leva per lo sviluppo sostenibile e più equilibrato del territorio</a:t>
            </a:r>
          </a:p>
        </p:txBody>
      </p:sp>
      <p:sp>
        <p:nvSpPr>
          <p:cNvPr id="60" name="Elaborazione alternativa 59"/>
          <p:cNvSpPr/>
          <p:nvPr/>
        </p:nvSpPr>
        <p:spPr>
          <a:xfrm>
            <a:off x="7091363" y="1196975"/>
            <a:ext cx="1873125" cy="936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 smtClean="0">
                <a:solidFill>
                  <a:srgbClr val="FFFFFF"/>
                </a:solidFill>
                <a:latin typeface="+mj-lt"/>
              </a:rPr>
              <a:t>OT </a:t>
            </a:r>
            <a:r>
              <a:rPr lang="it-IT" sz="1100" b="1" dirty="0">
                <a:solidFill>
                  <a:srgbClr val="FFFFFF"/>
                </a:solidFill>
                <a:latin typeface="+mj-lt"/>
              </a:rPr>
              <a:t>7 – promuovere sistemi di trasporto sostenibili ed eliminare le strozzature nelle principali infrastrutture di rete</a:t>
            </a:r>
          </a:p>
        </p:txBody>
      </p:sp>
      <p:sp>
        <p:nvSpPr>
          <p:cNvPr id="61" name="Elaborazione alternativa 60"/>
          <p:cNvSpPr/>
          <p:nvPr/>
        </p:nvSpPr>
        <p:spPr>
          <a:xfrm>
            <a:off x="7164388" y="2217738"/>
            <a:ext cx="1656084" cy="6127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 smtClean="0">
                <a:solidFill>
                  <a:srgbClr val="0033CC"/>
                </a:solidFill>
                <a:latin typeface="+mj-lt"/>
              </a:rPr>
              <a:t>AP4</a:t>
            </a:r>
            <a:endParaRPr lang="it-IT" sz="1400" b="1" dirty="0">
              <a:solidFill>
                <a:srgbClr val="0033CC"/>
              </a:solidFill>
              <a:latin typeface="+mj-lt"/>
            </a:endParaRPr>
          </a:p>
          <a:p>
            <a:pPr algn="ctr">
              <a:defRPr/>
            </a:pPr>
            <a:r>
              <a:rPr lang="it-IT" sz="1400" b="1" dirty="0">
                <a:solidFill>
                  <a:srgbClr val="0033CC"/>
                </a:solidFill>
                <a:latin typeface="+mj-lt"/>
              </a:rPr>
              <a:t> </a:t>
            </a:r>
            <a:r>
              <a:rPr lang="it-IT" sz="12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Trasporto marittimo</a:t>
            </a:r>
          </a:p>
        </p:txBody>
      </p:sp>
      <p:pic>
        <p:nvPicPr>
          <p:cNvPr id="45089" name="Elaborazione alternativa 61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9924" y="2944813"/>
            <a:ext cx="1944563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0" name="Text Box 39"/>
          <p:cNvSpPr txBox="1">
            <a:spLocks noChangeArrowheads="1"/>
          </p:cNvSpPr>
          <p:nvPr/>
        </p:nvSpPr>
        <p:spPr bwMode="auto">
          <a:xfrm>
            <a:off x="7019925" y="3213100"/>
            <a:ext cx="1944563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Migliorare la qualità, la sicurezza e la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sostenibilità ambientale dei servizi e degli snodi di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trasporto marittimo e costiero,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promuovendo la </a:t>
            </a:r>
            <a:r>
              <a:rPr lang="it-IT" sz="1200" b="1" dirty="0" err="1">
                <a:solidFill>
                  <a:srgbClr val="000000"/>
                </a:solidFill>
                <a:latin typeface="+mj-lt"/>
              </a:rPr>
              <a:t>multimodalità</a:t>
            </a:r>
            <a:r>
              <a:rPr lang="it-IT" sz="1200" b="1" dirty="0">
                <a:solidFill>
                  <a:srgbClr val="000000"/>
                </a:solidFill>
                <a:latin typeface="+mj-lt"/>
              </a:rPr>
              <a:t> nell’area di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programma</a:t>
            </a:r>
          </a:p>
        </p:txBody>
      </p:sp>
      <p:pic>
        <p:nvPicPr>
          <p:cNvPr id="45091" name="Elaborazione alternativa 62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4724401"/>
            <a:ext cx="1656183" cy="12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2" name="Text Box 42"/>
          <p:cNvSpPr txBox="1">
            <a:spLocks noChangeArrowheads="1"/>
          </p:cNvSpPr>
          <p:nvPr/>
        </p:nvSpPr>
        <p:spPr bwMode="auto">
          <a:xfrm>
            <a:off x="3707904" y="4683125"/>
            <a:ext cx="1605459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Aumentare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la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sicurezza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dell’area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rispetto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a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calamità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naturali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e di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origine</a:t>
            </a:r>
            <a:r>
              <a:rPr lang="en-GB" sz="1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b="1" dirty="0" err="1">
                <a:solidFill>
                  <a:srgbClr val="000000"/>
                </a:solidFill>
                <a:latin typeface="+mj-lt"/>
              </a:rPr>
              <a:t>umana</a:t>
            </a:r>
            <a:endParaRPr lang="it-IT" sz="12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45093" name="Elaborazione alternativa 63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4088" y="4121150"/>
            <a:ext cx="1656184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4" name="Text Box 45"/>
          <p:cNvSpPr txBox="1">
            <a:spLocks noChangeArrowheads="1"/>
          </p:cNvSpPr>
          <p:nvPr/>
        </p:nvSpPr>
        <p:spPr bwMode="auto">
          <a:xfrm>
            <a:off x="5580063" y="4202038"/>
            <a:ext cx="1204912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Contribuire alla protezione e al ripristino della biodiversità</a:t>
            </a:r>
          </a:p>
        </p:txBody>
      </p:sp>
      <p:pic>
        <p:nvPicPr>
          <p:cNvPr id="45095" name="Elaborazione alternativa 64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64088" y="4940300"/>
            <a:ext cx="1717750" cy="165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6" name="Text Box 48"/>
          <p:cNvSpPr txBox="1">
            <a:spLocks noChangeArrowheads="1"/>
          </p:cNvSpPr>
          <p:nvPr/>
        </p:nvSpPr>
        <p:spPr bwMode="auto">
          <a:xfrm>
            <a:off x="5411788" y="5084763"/>
            <a:ext cx="1539875" cy="136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Migliorare le condizioni di qualità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ambientale del mare e delle coste mediante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l'uso di tecnologie e approcci sostenibili e</a:t>
            </a:r>
          </a:p>
          <a:p>
            <a:pPr algn="ctr"/>
            <a:r>
              <a:rPr lang="it-IT" sz="1200" b="1" dirty="0">
                <a:solidFill>
                  <a:srgbClr val="000000"/>
                </a:solidFill>
                <a:latin typeface="+mj-lt"/>
              </a:rPr>
              <a:t>innovativi</a:t>
            </a:r>
          </a:p>
        </p:txBody>
      </p:sp>
      <p:sp>
        <p:nvSpPr>
          <p:cNvPr id="66" name="Freccia a destra 65"/>
          <p:cNvSpPr/>
          <p:nvPr/>
        </p:nvSpPr>
        <p:spPr>
          <a:xfrm>
            <a:off x="1620838" y="1330325"/>
            <a:ext cx="433387" cy="384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prstClr val="white"/>
              </a:solidFill>
            </a:endParaRPr>
          </a:p>
        </p:txBody>
      </p:sp>
      <p:sp>
        <p:nvSpPr>
          <p:cNvPr id="67" name="Freccia a destra 66"/>
          <p:cNvSpPr/>
          <p:nvPr/>
        </p:nvSpPr>
        <p:spPr>
          <a:xfrm>
            <a:off x="1620838" y="2274888"/>
            <a:ext cx="433387" cy="43180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prstClr val="white"/>
              </a:solidFill>
            </a:endParaRPr>
          </a:p>
        </p:txBody>
      </p:sp>
      <p:sp>
        <p:nvSpPr>
          <p:cNvPr id="68" name="Freccia a destra 67"/>
          <p:cNvSpPr>
            <a:spLocks noChangeArrowheads="1"/>
          </p:cNvSpPr>
          <p:nvPr/>
        </p:nvSpPr>
        <p:spPr bwMode="auto">
          <a:xfrm rot="5400000">
            <a:off x="719993" y="2816959"/>
            <a:ext cx="360239" cy="431800"/>
          </a:xfrm>
          <a:prstGeom prst="rightArrow">
            <a:avLst>
              <a:gd name="adj1" fmla="val 50000"/>
              <a:gd name="adj2" fmla="val 50184"/>
            </a:avLst>
          </a:prstGeom>
          <a:solidFill>
            <a:srgbClr val="E5F4E0"/>
          </a:solidFill>
          <a:ln w="25400" algn="ctr">
            <a:solidFill>
              <a:srgbClr val="339966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" name="Freccia a destra 66"/>
          <p:cNvSpPr>
            <a:spLocks noChangeArrowheads="1"/>
          </p:cNvSpPr>
          <p:nvPr/>
        </p:nvSpPr>
        <p:spPr bwMode="auto">
          <a:xfrm rot="5400000">
            <a:off x="720018" y="1808870"/>
            <a:ext cx="360189" cy="431800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5EF0F7"/>
          </a:solidFill>
          <a:ln w="25400" algn="ctr">
            <a:solidFill>
              <a:srgbClr val="089CA3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3" name="Freccia a destra 67"/>
          <p:cNvSpPr>
            <a:spLocks noChangeArrowheads="1"/>
          </p:cNvSpPr>
          <p:nvPr/>
        </p:nvSpPr>
        <p:spPr bwMode="auto">
          <a:xfrm>
            <a:off x="1619250" y="3500438"/>
            <a:ext cx="433388" cy="431800"/>
          </a:xfrm>
          <a:prstGeom prst="rightArrow">
            <a:avLst>
              <a:gd name="adj1" fmla="val 50000"/>
              <a:gd name="adj2" fmla="val 50184"/>
            </a:avLst>
          </a:prstGeom>
          <a:solidFill>
            <a:srgbClr val="E5F4E0"/>
          </a:solidFill>
          <a:ln w="25400" algn="ctr">
            <a:solidFill>
              <a:srgbClr val="339966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prstClr val="white"/>
              </a:solidFill>
              <a:latin typeface="+mn-lt"/>
              <a:cs typeface="+mn-cs"/>
            </a:endParaRPr>
          </a:p>
        </p:txBody>
      </p:sp>
      <p:pic>
        <p:nvPicPr>
          <p:cNvPr id="56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asellaDiTesto 2"/>
          <p:cNvSpPr txBox="1">
            <a:spLocks noChangeArrowheads="1"/>
          </p:cNvSpPr>
          <p:nvPr/>
        </p:nvSpPr>
        <p:spPr bwMode="auto">
          <a:xfrm>
            <a:off x="395288" y="5589588"/>
            <a:ext cx="8496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800" b="1" dirty="0" err="1" smtClean="0">
                <a:solidFill>
                  <a:schemeClr val="tx1"/>
                </a:solidFill>
                <a:latin typeface="+mj-lt"/>
              </a:rPr>
              <a:t>*</a:t>
            </a:r>
            <a:r>
              <a:rPr lang="it-IT" sz="1600" b="1" i="1" dirty="0" err="1" smtClean="0">
                <a:solidFill>
                  <a:schemeClr val="tx1"/>
                </a:solidFill>
                <a:latin typeface="+mj-lt"/>
              </a:rPr>
              <a:t>Per</a:t>
            </a:r>
            <a:r>
              <a:rPr lang="it-IT" sz="1600" b="1" i="1" dirty="0" smtClean="0">
                <a:solidFill>
                  <a:schemeClr val="tx1"/>
                </a:solidFill>
                <a:latin typeface="+mj-lt"/>
              </a:rPr>
              <a:t> l’Italia, il fondo di rotazione garantirà il </a:t>
            </a:r>
            <a:r>
              <a:rPr lang="it-IT" sz="1600" b="1" i="1" dirty="0" err="1" smtClean="0">
                <a:solidFill>
                  <a:schemeClr val="tx1"/>
                </a:solidFill>
                <a:latin typeface="+mj-lt"/>
              </a:rPr>
              <a:t>co-finanzamento</a:t>
            </a:r>
            <a:r>
              <a:rPr lang="it-IT" sz="1600" b="1" i="1" dirty="0" smtClean="0">
                <a:solidFill>
                  <a:schemeClr val="tx1"/>
                </a:solidFill>
                <a:latin typeface="+mj-lt"/>
              </a:rPr>
              <a:t> nazionale </a:t>
            </a:r>
            <a:r>
              <a:rPr lang="it-IT" sz="1600" b="1" i="1" u="sng" dirty="0" smtClean="0">
                <a:solidFill>
                  <a:schemeClr val="tx1"/>
                </a:solidFill>
                <a:latin typeface="+mj-lt"/>
              </a:rPr>
              <a:t>per i beneficiari pubblici</a:t>
            </a:r>
            <a:endParaRPr lang="it-IT" sz="1600" b="1" i="1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5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46086" name="Titolo 1"/>
          <p:cNvSpPr txBox="1">
            <a:spLocks/>
          </p:cNvSpPr>
          <p:nvPr/>
        </p:nvSpPr>
        <p:spPr bwMode="auto">
          <a:xfrm>
            <a:off x="349250" y="549275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Il piano finanziario</a:t>
            </a:r>
          </a:p>
        </p:txBody>
      </p:sp>
      <p:graphicFrame>
        <p:nvGraphicFramePr>
          <p:cNvPr id="46138" name="Group 58"/>
          <p:cNvGraphicFramePr>
            <a:graphicFrameLocks noGrp="1"/>
          </p:cNvGraphicFramePr>
          <p:nvPr/>
        </p:nvGraphicFramePr>
        <p:xfrm>
          <a:off x="611188" y="1196975"/>
          <a:ext cx="7967662" cy="4413887"/>
        </p:xfrm>
        <a:graphic>
          <a:graphicData uri="http://schemas.openxmlformats.org/drawingml/2006/table">
            <a:tbl>
              <a:tblPr/>
              <a:tblGrid>
                <a:gridCol w="2376487"/>
                <a:gridCol w="1871663"/>
                <a:gridCol w="2089150"/>
                <a:gridCol w="1630362"/>
              </a:tblGrid>
              <a:tr h="1138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Asse prioritario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Finanziamento 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kumimoji="0" lang="it-IT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max</a:t>
                      </a: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 85%) 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Cofinanziamento nazionale indicativo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(min. 15%)* 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419100" marR="0" lvl="0" indent="-419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lain"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Innovazione Blu</a:t>
                      </a:r>
                    </a:p>
                    <a:p>
                      <a:pPr marL="419100" marR="0" lvl="0" indent="-419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24.162.867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4.264.036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28.426.903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Sicurezza e resilienza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51.346.091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9.061.075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60.407.166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Ambiente e   patrimonio culturale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70.475.027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12.436.770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82.911.797</a:t>
                      </a:r>
                      <a:endParaRPr kumimoji="0" lang="it-I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 Trasporto marittimo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43.291.802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7.639.730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50.931.532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  Assistenza tecnica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12.081.433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2.132.018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14.213.451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  Totale 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201.357.220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35.533.629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236.890.849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asellaDiTesto 2"/>
          <p:cNvSpPr txBox="1">
            <a:spLocks noChangeArrowheads="1"/>
          </p:cNvSpPr>
          <p:nvPr/>
        </p:nvSpPr>
        <p:spPr bwMode="auto">
          <a:xfrm>
            <a:off x="1165225" y="1204913"/>
            <a:ext cx="66262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-28575" y="174148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0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47111" name="Titolo 1"/>
          <p:cNvSpPr txBox="1">
            <a:spLocks/>
          </p:cNvSpPr>
          <p:nvPr/>
        </p:nvSpPr>
        <p:spPr bwMode="auto">
          <a:xfrm>
            <a:off x="457200" y="620713"/>
            <a:ext cx="8326438" cy="50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1 – </a:t>
            </a:r>
            <a:r>
              <a:rPr lang="it-IT" sz="2800" b="1" dirty="0">
                <a:latin typeface="+mj-lt"/>
              </a:rPr>
              <a:t>Innovazione blu</a:t>
            </a:r>
            <a:r>
              <a:rPr lang="it-IT" sz="3200" b="1" dirty="0">
                <a:solidFill>
                  <a:schemeClr val="tx2"/>
                </a:solidFill>
                <a:latin typeface="+mj-lt"/>
              </a:rPr>
              <a:t/>
            </a:r>
            <a:br>
              <a:rPr lang="it-IT" sz="3200" b="1" dirty="0">
                <a:solidFill>
                  <a:schemeClr val="tx2"/>
                </a:solidFill>
                <a:latin typeface="+mj-lt"/>
              </a:rPr>
            </a:br>
            <a:endParaRPr lang="it-IT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112" name="Segnaposto contenuto 2"/>
          <p:cNvSpPr txBox="1">
            <a:spLocks/>
          </p:cNvSpPr>
          <p:nvPr/>
        </p:nvSpPr>
        <p:spPr bwMode="auto">
          <a:xfrm>
            <a:off x="250825" y="1204913"/>
            <a:ext cx="864235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800" b="1" dirty="0" err="1">
                <a:latin typeface="+mj-lt"/>
              </a:rPr>
              <a:t>Obiettivo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dirty="0" err="1">
                <a:latin typeface="+mj-lt"/>
              </a:rPr>
              <a:t>specifico</a:t>
            </a:r>
            <a:r>
              <a:rPr lang="en-US" sz="1800" b="1" dirty="0">
                <a:latin typeface="+mj-lt"/>
              </a:rPr>
              <a:t> 1.1: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Migliorare le condizioni generali che favoriscono l’innovazione nei settori rilevanti dell’economia blu nell’area di cooperazione</a:t>
            </a:r>
            <a:r>
              <a:rPr lang="it-IT" sz="18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400" b="1" dirty="0" smtClean="0">
                <a:solidFill>
                  <a:schemeClr val="accent1"/>
                </a:solidFill>
              </a:rPr>
              <a:t>	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400" b="1" dirty="0" smtClean="0">
              <a:solidFill>
                <a:schemeClr val="accent1"/>
              </a:solidFill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400" b="1" dirty="0" smtClean="0">
                <a:solidFill>
                  <a:schemeClr val="accent1"/>
                </a:solidFill>
                <a:latin typeface="+mj-lt"/>
              </a:rPr>
              <a:t>Tipi </a:t>
            </a:r>
            <a:r>
              <a:rPr lang="it-IT" sz="1400" b="1" dirty="0">
                <a:solidFill>
                  <a:schemeClr val="accent1"/>
                </a:solidFill>
                <a:latin typeface="+mj-lt"/>
              </a:rPr>
              <a:t>di Azioni: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1. Progetti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e azioni congiunte mirati a creare piattaforme e reti e a sostenere lo scambio di buone pratiche al fine di migliorare il trasferimento di conoscenza e la capitalizzazione dei risultati ottenuti nel campo della </a:t>
            </a:r>
            <a:r>
              <a:rPr lang="it-IT" sz="1400" dirty="0" err="1">
                <a:solidFill>
                  <a:schemeClr val="tx1"/>
                </a:solidFill>
                <a:latin typeface="+mj-lt"/>
              </a:rPr>
              <a:t>blue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economy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endParaRPr lang="it-IT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buClr>
                <a:srgbClr val="0BD0D9"/>
              </a:buClr>
              <a:buSzPct val="95000"/>
            </a:pPr>
            <a:r>
              <a:rPr lang="it-IT" sz="1400" dirty="0">
                <a:solidFill>
                  <a:schemeClr val="tx1"/>
                </a:solidFill>
                <a:latin typeface="+mj-lt"/>
              </a:rPr>
              <a:t>2. Azioni volte a favorire la cooperazione nell’ambito di cluster, iniziative pilota congiunte per incoraggiare la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creazione di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processi e prodotti innovativi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nel campo della </a:t>
            </a:r>
            <a:r>
              <a:rPr lang="it-IT" sz="1400" dirty="0" err="1" smtClean="0">
                <a:solidFill>
                  <a:schemeClr val="tx1"/>
                </a:solidFill>
                <a:latin typeface="+mj-lt"/>
              </a:rPr>
              <a:t>blue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 economy, che </a:t>
            </a:r>
            <a:r>
              <a:rPr lang="it-IT" sz="1400" dirty="0">
                <a:solidFill>
                  <a:schemeClr val="tx1"/>
                </a:solidFill>
                <a:latin typeface="+mj-lt"/>
              </a:rPr>
              <a:t>abbiano un </a:t>
            </a:r>
            <a:r>
              <a:rPr lang="it-IT" sz="1400" dirty="0" smtClean="0">
                <a:solidFill>
                  <a:schemeClr val="tx1"/>
                </a:solidFill>
                <a:latin typeface="+mj-lt"/>
              </a:rPr>
              <a:t>mercato. </a:t>
            </a:r>
            <a:endParaRPr lang="en-US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Pentagono 12"/>
          <p:cNvSpPr/>
          <p:nvPr/>
        </p:nvSpPr>
        <p:spPr>
          <a:xfrm>
            <a:off x="323528" y="2343547"/>
            <a:ext cx="4320480" cy="1949550"/>
          </a:xfrm>
          <a:prstGeom prst="homePlate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Aumento dell’efficacia delle attività a carattere innovativo nei settori rilevanti dell'economia blu, migliorando il trasferimento di conoscenze e contribuendo allo sfruttamento del potenziale esistente nell’area.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5093592" y="2319164"/>
            <a:ext cx="3582864" cy="1944216"/>
          </a:xfrm>
          <a:prstGeom prst="round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Imprese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che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ricevono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un supporto (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finanziario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o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meno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)</a:t>
            </a:r>
            <a:endParaRPr lang="it-IT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Istituti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di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ricerca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partecipanti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a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progetti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di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cooperazione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territoriale</a:t>
            </a: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Partecipanti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ad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attività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di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formazione</a:t>
            </a:r>
            <a:endParaRPr lang="en-GB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51520" y="1944266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093593" y="1944266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17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CasellaDiTesto 2"/>
          <p:cNvSpPr txBox="1">
            <a:spLocks noChangeArrowheads="1"/>
          </p:cNvSpPr>
          <p:nvPr/>
        </p:nvSpPr>
        <p:spPr bwMode="auto">
          <a:xfrm>
            <a:off x="1150938" y="1082675"/>
            <a:ext cx="662622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  <a:p>
            <a:endParaRPr lang="it-IT" sz="180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0" y="2971800"/>
            <a:ext cx="640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438" y="6215063"/>
            <a:ext cx="9001125" cy="625475"/>
          </a:xfrm>
          <a:prstGeom prst="rect">
            <a:avLst/>
          </a:prstGeom>
          <a:solidFill>
            <a:schemeClr val="bg1"/>
          </a:solidFill>
          <a:ln w="28575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1600" b="1" spc="25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-28575" y="1741488"/>
            <a:ext cx="6477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it-IT" sz="3200" b="1">
              <a:solidFill>
                <a:srgbClr val="089C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+mn-cs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0" y="6165850"/>
            <a:ext cx="9144000" cy="0"/>
          </a:xfrm>
          <a:prstGeom prst="line">
            <a:avLst/>
          </a:prstGeom>
          <a:ln w="34925" cmpd="tri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4" name="Rectangle 9"/>
          <p:cNvSpPr>
            <a:spLocks noChangeArrowheads="1"/>
          </p:cNvSpPr>
          <p:nvPr/>
        </p:nvSpPr>
        <p:spPr bwMode="auto">
          <a:xfrm>
            <a:off x="755650" y="15573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48135" name="Titolo 1"/>
          <p:cNvSpPr txBox="1">
            <a:spLocks/>
          </p:cNvSpPr>
          <p:nvPr/>
        </p:nvSpPr>
        <p:spPr bwMode="auto">
          <a:xfrm>
            <a:off x="469900" y="620713"/>
            <a:ext cx="8229600" cy="50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2800" b="1" dirty="0">
                <a:solidFill>
                  <a:schemeClr val="tx2"/>
                </a:solidFill>
                <a:latin typeface="+mj-lt"/>
              </a:rPr>
              <a:t>Asse prioritario 2 – </a:t>
            </a:r>
            <a:r>
              <a:rPr lang="it-IT" sz="2800" b="1" dirty="0">
                <a:latin typeface="+mj-lt"/>
              </a:rPr>
              <a:t>Sicurezza e resilienza</a:t>
            </a:r>
          </a:p>
        </p:txBody>
      </p:sp>
      <p:sp>
        <p:nvSpPr>
          <p:cNvPr id="48136" name="Segnaposto contenuto 2"/>
          <p:cNvSpPr txBox="1">
            <a:spLocks/>
          </p:cNvSpPr>
          <p:nvPr/>
        </p:nvSpPr>
        <p:spPr bwMode="auto">
          <a:xfrm>
            <a:off x="395288" y="1103313"/>
            <a:ext cx="8229600" cy="462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en-US" sz="1800" b="1" dirty="0" err="1">
                <a:latin typeface="+mj-lt"/>
              </a:rPr>
              <a:t>Obiettivo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dirty="0" err="1">
                <a:latin typeface="+mj-lt"/>
              </a:rPr>
              <a:t>Specifico</a:t>
            </a:r>
            <a:r>
              <a:rPr lang="en-US" sz="1800" b="1" dirty="0">
                <a:latin typeface="+mj-lt"/>
              </a:rPr>
              <a:t> 2.1:</a:t>
            </a:r>
            <a:r>
              <a:rPr lang="en-US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it-IT" sz="1800" b="1" dirty="0">
                <a:solidFill>
                  <a:schemeClr val="tx1"/>
                </a:solidFill>
                <a:latin typeface="+mj-lt"/>
              </a:rPr>
              <a:t>Migliorare il monitoraggio dei cambiamenti climatici e la pianificazione delle misure di adattamento, che affrontino effetti specifici nell’area di cooperazione.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 smtClean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it-IT" sz="1800" b="1" dirty="0">
              <a:solidFill>
                <a:schemeClr val="accent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it-IT" sz="1400" b="1" dirty="0">
                <a:solidFill>
                  <a:schemeClr val="accent1"/>
                </a:solidFill>
                <a:latin typeface="+mj-lt"/>
              </a:rPr>
              <a:t>Tipi di Azioni: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it-IT" sz="1400" dirty="0">
                <a:solidFill>
                  <a:schemeClr val="tx1"/>
                </a:solidFill>
                <a:latin typeface="+mj-lt"/>
              </a:rPr>
              <a:t>1. Azioni volte a migliorare la base conoscitiva, i dati e i sistemi di monitoraggio a sostegno della capacità di adattamento</a:t>
            </a: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400" dirty="0">
                <a:solidFill>
                  <a:schemeClr val="tx1"/>
                </a:solidFill>
                <a:latin typeface="+mj-lt"/>
              </a:rPr>
              <a:t>2.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Azioni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volte ad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aumentare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la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capacità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di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pianificazione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delle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misure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+mj-lt"/>
              </a:rPr>
              <a:t>di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adattamento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Tx/>
              <a:buAutoNum type="arabicPeriod" startAt="2"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Pentagono 16"/>
          <p:cNvSpPr/>
          <p:nvPr/>
        </p:nvSpPr>
        <p:spPr>
          <a:xfrm>
            <a:off x="409253" y="2438797"/>
            <a:ext cx="4320480" cy="1949550"/>
          </a:xfrm>
          <a:prstGeom prst="homePlate">
            <a:avLst/>
          </a:prstGeom>
          <a:solidFill>
            <a:srgbClr val="FF9933">
              <a:alpha val="49804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 smtClean="0">
                <a:solidFill>
                  <a:schemeClr val="tx1"/>
                </a:solidFill>
                <a:latin typeface="+mj-lt"/>
              </a:rPr>
              <a:t>miglioramento delle capacità di adattamento a: innalzamento del livello del mare, inondazioni, accelerata erosione costiera, subsidenza, aumento della temperatura dell'acqua, acidificazione delle acque marine, intrusione dell’acqua salata nei sistemi d'acqua dolce, incremento delle precipitazioni intense, siccità e incendio.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5093593" y="2414414"/>
            <a:ext cx="3456384" cy="1944216"/>
          </a:xfrm>
          <a:prstGeom prst="roundRect">
            <a:avLst/>
          </a:prstGeom>
          <a:solidFill>
            <a:srgbClr val="FF9933">
              <a:alpha val="50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Sistemi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di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monitoraggio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del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cambiamento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climatico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messi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in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funzione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Piani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contenenti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misure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di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adattamento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al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cambiamento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climatico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adottati</a:t>
            </a:r>
            <a:endParaRPr lang="en-GB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346770" y="2039516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Risultati attesi</a:t>
            </a:r>
            <a:endParaRPr lang="it-IT" sz="1800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5093593" y="2039516"/>
            <a:ext cx="369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…da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ottenere tramite questi </a:t>
            </a:r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Outputs</a:t>
            </a:r>
            <a:endParaRPr lang="it-IT" sz="1800" b="1" dirty="0">
              <a:solidFill>
                <a:srgbClr val="04617B"/>
              </a:solidFill>
              <a:latin typeface="+mj-lt"/>
            </a:endParaRPr>
          </a:p>
        </p:txBody>
      </p:sp>
      <p:pic>
        <p:nvPicPr>
          <p:cNvPr id="20" name="Picture 7" descr="C:\Users\salvatore-lopreiato\Desktop\ITA - CRO 2014_2020\dossier di programma\Logo\Interreg_Italy-Croatia_E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37288"/>
            <a:ext cx="16573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4261</TotalTime>
  <Words>1712</Words>
  <Application>Microsoft Office PowerPoint</Application>
  <PresentationFormat>Presentazione su schermo (4:3)</PresentationFormat>
  <Paragraphs>471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Equinozio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Informazioni e approfondimenti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Marta Ferrero</dc:creator>
  <cp:lastModifiedBy>Utente</cp:lastModifiedBy>
  <cp:revision>344</cp:revision>
  <cp:lastPrinted>2015-11-23T09:07:36Z</cp:lastPrinted>
  <dcterms:created xsi:type="dcterms:W3CDTF">2015-06-08T12:06:48Z</dcterms:created>
  <dcterms:modified xsi:type="dcterms:W3CDTF">2016-02-25T16:01:24Z</dcterms:modified>
</cp:coreProperties>
</file>